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91" r:id="rId3"/>
    <p:sldId id="290" r:id="rId4"/>
    <p:sldId id="310" r:id="rId5"/>
    <p:sldId id="311" r:id="rId6"/>
    <p:sldId id="312" r:id="rId7"/>
    <p:sldId id="313" r:id="rId8"/>
    <p:sldId id="308" r:id="rId9"/>
    <p:sldId id="314" r:id="rId10"/>
    <p:sldId id="315" r:id="rId11"/>
    <p:sldId id="316" r:id="rId12"/>
    <p:sldId id="317" r:id="rId13"/>
    <p:sldId id="318" r:id="rId14"/>
    <p:sldId id="319" r:id="rId15"/>
    <p:sldId id="322" r:id="rId16"/>
    <p:sldId id="324" r:id="rId17"/>
    <p:sldId id="323" r:id="rId18"/>
    <p:sldId id="325" r:id="rId19"/>
    <p:sldId id="327" r:id="rId20"/>
    <p:sldId id="329" r:id="rId21"/>
    <p:sldId id="330" r:id="rId22"/>
    <p:sldId id="307"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548" autoAdjust="0"/>
    <p:restoredTop sz="94660"/>
  </p:normalViewPr>
  <p:slideViewPr>
    <p:cSldViewPr snapToGrid="0">
      <p:cViewPr varScale="1">
        <p:scale>
          <a:sx n="85" d="100"/>
          <a:sy n="85" d="100"/>
        </p:scale>
        <p:origin x="427"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1128EB-C1E8-4D2E-B9BE-25383D0DB53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856481D-38C3-4581-8A4A-6B23DC16E23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1DEA683-C9C9-4363-9104-0393A9315953}"/>
              </a:ext>
            </a:extLst>
          </p:cNvPr>
          <p:cNvSpPr>
            <a:spLocks noGrp="1"/>
          </p:cNvSpPr>
          <p:nvPr>
            <p:ph type="dt" sz="half" idx="10"/>
          </p:nvPr>
        </p:nvSpPr>
        <p:spPr/>
        <p:txBody>
          <a:bodyPr/>
          <a:lstStyle/>
          <a:p>
            <a:fld id="{8913D91E-A9B4-4F7C-8068-B6B47E30C01E}" type="datetimeFigureOut">
              <a:rPr lang="en-US" smtClean="0"/>
              <a:t>1/8/2024</a:t>
            </a:fld>
            <a:endParaRPr lang="en-US"/>
          </a:p>
        </p:txBody>
      </p:sp>
      <p:sp>
        <p:nvSpPr>
          <p:cNvPr id="5" name="Footer Placeholder 4">
            <a:extLst>
              <a:ext uri="{FF2B5EF4-FFF2-40B4-BE49-F238E27FC236}">
                <a16:creationId xmlns:a16="http://schemas.microsoft.com/office/drawing/2014/main" id="{2ADC3F0F-9296-4CFE-9528-644F5EDFB8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594CE8E-77DB-4B12-BD7F-57AD01436DDD}"/>
              </a:ext>
            </a:extLst>
          </p:cNvPr>
          <p:cNvSpPr>
            <a:spLocks noGrp="1"/>
          </p:cNvSpPr>
          <p:nvPr>
            <p:ph type="sldNum" sz="quarter" idx="12"/>
          </p:nvPr>
        </p:nvSpPr>
        <p:spPr/>
        <p:txBody>
          <a:bodyPr/>
          <a:lstStyle/>
          <a:p>
            <a:fld id="{F01CB704-F57F-44A3-8FCF-DA6003921E37}" type="slidenum">
              <a:rPr lang="en-US" smtClean="0"/>
              <a:t>‹#›</a:t>
            </a:fld>
            <a:endParaRPr lang="en-US"/>
          </a:p>
        </p:txBody>
      </p:sp>
    </p:spTree>
    <p:extLst>
      <p:ext uri="{BB962C8B-B14F-4D97-AF65-F5344CB8AC3E}">
        <p14:creationId xmlns:p14="http://schemas.microsoft.com/office/powerpoint/2010/main" val="23876387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73724D-5896-4067-B92C-C28BC1E669C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CE4C2F0-14DF-4340-99D9-11D2CAF2735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520E97D-440B-44A5-BA01-BE60A2F6EA87}"/>
              </a:ext>
            </a:extLst>
          </p:cNvPr>
          <p:cNvSpPr>
            <a:spLocks noGrp="1"/>
          </p:cNvSpPr>
          <p:nvPr>
            <p:ph type="dt" sz="half" idx="10"/>
          </p:nvPr>
        </p:nvSpPr>
        <p:spPr/>
        <p:txBody>
          <a:bodyPr/>
          <a:lstStyle/>
          <a:p>
            <a:fld id="{8913D91E-A9B4-4F7C-8068-B6B47E30C01E}" type="datetimeFigureOut">
              <a:rPr lang="en-US" smtClean="0"/>
              <a:t>1/8/2024</a:t>
            </a:fld>
            <a:endParaRPr lang="en-US"/>
          </a:p>
        </p:txBody>
      </p:sp>
      <p:sp>
        <p:nvSpPr>
          <p:cNvPr id="5" name="Footer Placeholder 4">
            <a:extLst>
              <a:ext uri="{FF2B5EF4-FFF2-40B4-BE49-F238E27FC236}">
                <a16:creationId xmlns:a16="http://schemas.microsoft.com/office/drawing/2014/main" id="{93D85C4B-26ED-45C5-BC16-D2277B071E1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2B51481-0F8A-4563-AAC4-55FC71BE333D}"/>
              </a:ext>
            </a:extLst>
          </p:cNvPr>
          <p:cNvSpPr>
            <a:spLocks noGrp="1"/>
          </p:cNvSpPr>
          <p:nvPr>
            <p:ph type="sldNum" sz="quarter" idx="12"/>
          </p:nvPr>
        </p:nvSpPr>
        <p:spPr/>
        <p:txBody>
          <a:bodyPr/>
          <a:lstStyle/>
          <a:p>
            <a:fld id="{F01CB704-F57F-44A3-8FCF-DA6003921E37}" type="slidenum">
              <a:rPr lang="en-US" smtClean="0"/>
              <a:t>‹#›</a:t>
            </a:fld>
            <a:endParaRPr lang="en-US"/>
          </a:p>
        </p:txBody>
      </p:sp>
    </p:spTree>
    <p:extLst>
      <p:ext uri="{BB962C8B-B14F-4D97-AF65-F5344CB8AC3E}">
        <p14:creationId xmlns:p14="http://schemas.microsoft.com/office/powerpoint/2010/main" val="13892379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2D4C5AA-3EA2-4A57-81B6-424D5AE5602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703D23A-FC5F-4CBF-9327-D257A0AEB2C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EC529B9-7B40-407B-84FB-9487F43E80C9}"/>
              </a:ext>
            </a:extLst>
          </p:cNvPr>
          <p:cNvSpPr>
            <a:spLocks noGrp="1"/>
          </p:cNvSpPr>
          <p:nvPr>
            <p:ph type="dt" sz="half" idx="10"/>
          </p:nvPr>
        </p:nvSpPr>
        <p:spPr/>
        <p:txBody>
          <a:bodyPr/>
          <a:lstStyle/>
          <a:p>
            <a:fld id="{8913D91E-A9B4-4F7C-8068-B6B47E30C01E}" type="datetimeFigureOut">
              <a:rPr lang="en-US" smtClean="0"/>
              <a:t>1/8/2024</a:t>
            </a:fld>
            <a:endParaRPr lang="en-US"/>
          </a:p>
        </p:txBody>
      </p:sp>
      <p:sp>
        <p:nvSpPr>
          <p:cNvPr id="5" name="Footer Placeholder 4">
            <a:extLst>
              <a:ext uri="{FF2B5EF4-FFF2-40B4-BE49-F238E27FC236}">
                <a16:creationId xmlns:a16="http://schemas.microsoft.com/office/drawing/2014/main" id="{B3435246-710E-42D7-AE4F-C985A145806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B421B2-647A-42E5-93CB-200B4DC18D55}"/>
              </a:ext>
            </a:extLst>
          </p:cNvPr>
          <p:cNvSpPr>
            <a:spLocks noGrp="1"/>
          </p:cNvSpPr>
          <p:nvPr>
            <p:ph type="sldNum" sz="quarter" idx="12"/>
          </p:nvPr>
        </p:nvSpPr>
        <p:spPr/>
        <p:txBody>
          <a:bodyPr/>
          <a:lstStyle/>
          <a:p>
            <a:fld id="{F01CB704-F57F-44A3-8FCF-DA6003921E37}" type="slidenum">
              <a:rPr lang="en-US" smtClean="0"/>
              <a:t>‹#›</a:t>
            </a:fld>
            <a:endParaRPr lang="en-US"/>
          </a:p>
        </p:txBody>
      </p:sp>
    </p:spTree>
    <p:extLst>
      <p:ext uri="{BB962C8B-B14F-4D97-AF65-F5344CB8AC3E}">
        <p14:creationId xmlns:p14="http://schemas.microsoft.com/office/powerpoint/2010/main" val="18914879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49CDE1-FF2E-4E6B-9143-8DF99DC9996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9F6C956-983F-40DB-90B8-19B005B82FF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2019ACF-27C1-42A7-A88D-5EB2D1673E1F}"/>
              </a:ext>
            </a:extLst>
          </p:cNvPr>
          <p:cNvSpPr>
            <a:spLocks noGrp="1"/>
          </p:cNvSpPr>
          <p:nvPr>
            <p:ph type="dt" sz="half" idx="10"/>
          </p:nvPr>
        </p:nvSpPr>
        <p:spPr/>
        <p:txBody>
          <a:bodyPr/>
          <a:lstStyle/>
          <a:p>
            <a:fld id="{8913D91E-A9B4-4F7C-8068-B6B47E30C01E}" type="datetimeFigureOut">
              <a:rPr lang="en-US" smtClean="0"/>
              <a:t>1/8/2024</a:t>
            </a:fld>
            <a:endParaRPr lang="en-US"/>
          </a:p>
        </p:txBody>
      </p:sp>
      <p:sp>
        <p:nvSpPr>
          <p:cNvPr id="5" name="Footer Placeholder 4">
            <a:extLst>
              <a:ext uri="{FF2B5EF4-FFF2-40B4-BE49-F238E27FC236}">
                <a16:creationId xmlns:a16="http://schemas.microsoft.com/office/drawing/2014/main" id="{77C5EE5B-84BA-4BDF-AEEE-04606CF6FC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9B17401-6E5D-4BD7-9592-E76849C200C4}"/>
              </a:ext>
            </a:extLst>
          </p:cNvPr>
          <p:cNvSpPr>
            <a:spLocks noGrp="1"/>
          </p:cNvSpPr>
          <p:nvPr>
            <p:ph type="sldNum" sz="quarter" idx="12"/>
          </p:nvPr>
        </p:nvSpPr>
        <p:spPr/>
        <p:txBody>
          <a:bodyPr/>
          <a:lstStyle/>
          <a:p>
            <a:fld id="{F01CB704-F57F-44A3-8FCF-DA6003921E37}" type="slidenum">
              <a:rPr lang="en-US" smtClean="0"/>
              <a:t>‹#›</a:t>
            </a:fld>
            <a:endParaRPr lang="en-US"/>
          </a:p>
        </p:txBody>
      </p:sp>
    </p:spTree>
    <p:extLst>
      <p:ext uri="{BB962C8B-B14F-4D97-AF65-F5344CB8AC3E}">
        <p14:creationId xmlns:p14="http://schemas.microsoft.com/office/powerpoint/2010/main" val="23389688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9DA010-BA8B-4497-B672-F21081FB420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4966600-3143-438B-AED0-1242E518AE7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BA29984-3532-44D3-8CA4-909607910667}"/>
              </a:ext>
            </a:extLst>
          </p:cNvPr>
          <p:cNvSpPr>
            <a:spLocks noGrp="1"/>
          </p:cNvSpPr>
          <p:nvPr>
            <p:ph type="dt" sz="half" idx="10"/>
          </p:nvPr>
        </p:nvSpPr>
        <p:spPr/>
        <p:txBody>
          <a:bodyPr/>
          <a:lstStyle/>
          <a:p>
            <a:fld id="{8913D91E-A9B4-4F7C-8068-B6B47E30C01E}" type="datetimeFigureOut">
              <a:rPr lang="en-US" smtClean="0"/>
              <a:t>1/8/2024</a:t>
            </a:fld>
            <a:endParaRPr lang="en-US"/>
          </a:p>
        </p:txBody>
      </p:sp>
      <p:sp>
        <p:nvSpPr>
          <p:cNvPr id="5" name="Footer Placeholder 4">
            <a:extLst>
              <a:ext uri="{FF2B5EF4-FFF2-40B4-BE49-F238E27FC236}">
                <a16:creationId xmlns:a16="http://schemas.microsoft.com/office/drawing/2014/main" id="{9DC29431-C172-4B0A-81DE-26E5DC6EB1D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418C96A-CE1C-4477-88A2-6CD4618476E5}"/>
              </a:ext>
            </a:extLst>
          </p:cNvPr>
          <p:cNvSpPr>
            <a:spLocks noGrp="1"/>
          </p:cNvSpPr>
          <p:nvPr>
            <p:ph type="sldNum" sz="quarter" idx="12"/>
          </p:nvPr>
        </p:nvSpPr>
        <p:spPr/>
        <p:txBody>
          <a:bodyPr/>
          <a:lstStyle/>
          <a:p>
            <a:fld id="{F01CB704-F57F-44A3-8FCF-DA6003921E37}" type="slidenum">
              <a:rPr lang="en-US" smtClean="0"/>
              <a:t>‹#›</a:t>
            </a:fld>
            <a:endParaRPr lang="en-US"/>
          </a:p>
        </p:txBody>
      </p:sp>
    </p:spTree>
    <p:extLst>
      <p:ext uri="{BB962C8B-B14F-4D97-AF65-F5344CB8AC3E}">
        <p14:creationId xmlns:p14="http://schemas.microsoft.com/office/powerpoint/2010/main" val="33508136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9DB9EB-6AD4-407A-AAFE-4C2501C50F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722EFFD-401D-4EE3-B029-ED186A687F6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7C002FE-6813-49A2-ACC8-EC105B369FF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E4AA178-785A-465B-9D4A-FF3BD0BE9EB9}"/>
              </a:ext>
            </a:extLst>
          </p:cNvPr>
          <p:cNvSpPr>
            <a:spLocks noGrp="1"/>
          </p:cNvSpPr>
          <p:nvPr>
            <p:ph type="dt" sz="half" idx="10"/>
          </p:nvPr>
        </p:nvSpPr>
        <p:spPr/>
        <p:txBody>
          <a:bodyPr/>
          <a:lstStyle/>
          <a:p>
            <a:fld id="{8913D91E-A9B4-4F7C-8068-B6B47E30C01E}" type="datetimeFigureOut">
              <a:rPr lang="en-US" smtClean="0"/>
              <a:t>1/8/2024</a:t>
            </a:fld>
            <a:endParaRPr lang="en-US"/>
          </a:p>
        </p:txBody>
      </p:sp>
      <p:sp>
        <p:nvSpPr>
          <p:cNvPr id="6" name="Footer Placeholder 5">
            <a:extLst>
              <a:ext uri="{FF2B5EF4-FFF2-40B4-BE49-F238E27FC236}">
                <a16:creationId xmlns:a16="http://schemas.microsoft.com/office/drawing/2014/main" id="{DEB5EE91-47F1-453D-BEB1-0E4922110EC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9587007-49FE-4323-9548-1F223B4149A5}"/>
              </a:ext>
            </a:extLst>
          </p:cNvPr>
          <p:cNvSpPr>
            <a:spLocks noGrp="1"/>
          </p:cNvSpPr>
          <p:nvPr>
            <p:ph type="sldNum" sz="quarter" idx="12"/>
          </p:nvPr>
        </p:nvSpPr>
        <p:spPr/>
        <p:txBody>
          <a:bodyPr/>
          <a:lstStyle/>
          <a:p>
            <a:fld id="{F01CB704-F57F-44A3-8FCF-DA6003921E37}" type="slidenum">
              <a:rPr lang="en-US" smtClean="0"/>
              <a:t>‹#›</a:t>
            </a:fld>
            <a:endParaRPr lang="en-US"/>
          </a:p>
        </p:txBody>
      </p:sp>
    </p:spTree>
    <p:extLst>
      <p:ext uri="{BB962C8B-B14F-4D97-AF65-F5344CB8AC3E}">
        <p14:creationId xmlns:p14="http://schemas.microsoft.com/office/powerpoint/2010/main" val="33667719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A054DF-A9BB-41DE-84C6-D195EE9B6D0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B74DEBF-4460-4737-8D3E-B579079F4C6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FD143CA-D0EC-41E4-B824-9AA55F1B59B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B58B64F-D607-442E-91C3-CE03538D71E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AD9EB02-CA96-41A1-821B-51981B2A189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3B370BB-6D73-43A7-A1C3-037B29AC1B4A}"/>
              </a:ext>
            </a:extLst>
          </p:cNvPr>
          <p:cNvSpPr>
            <a:spLocks noGrp="1"/>
          </p:cNvSpPr>
          <p:nvPr>
            <p:ph type="dt" sz="half" idx="10"/>
          </p:nvPr>
        </p:nvSpPr>
        <p:spPr/>
        <p:txBody>
          <a:bodyPr/>
          <a:lstStyle/>
          <a:p>
            <a:fld id="{8913D91E-A9B4-4F7C-8068-B6B47E30C01E}" type="datetimeFigureOut">
              <a:rPr lang="en-US" smtClean="0"/>
              <a:t>1/8/2024</a:t>
            </a:fld>
            <a:endParaRPr lang="en-US"/>
          </a:p>
        </p:txBody>
      </p:sp>
      <p:sp>
        <p:nvSpPr>
          <p:cNvPr id="8" name="Footer Placeholder 7">
            <a:extLst>
              <a:ext uri="{FF2B5EF4-FFF2-40B4-BE49-F238E27FC236}">
                <a16:creationId xmlns:a16="http://schemas.microsoft.com/office/drawing/2014/main" id="{0337461E-327A-4DE2-ACA5-1E0BBCC7C5B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F2B286A-9D32-46D7-87F9-94E3FA128508}"/>
              </a:ext>
            </a:extLst>
          </p:cNvPr>
          <p:cNvSpPr>
            <a:spLocks noGrp="1"/>
          </p:cNvSpPr>
          <p:nvPr>
            <p:ph type="sldNum" sz="quarter" idx="12"/>
          </p:nvPr>
        </p:nvSpPr>
        <p:spPr/>
        <p:txBody>
          <a:bodyPr/>
          <a:lstStyle/>
          <a:p>
            <a:fld id="{F01CB704-F57F-44A3-8FCF-DA6003921E37}" type="slidenum">
              <a:rPr lang="en-US" smtClean="0"/>
              <a:t>‹#›</a:t>
            </a:fld>
            <a:endParaRPr lang="en-US"/>
          </a:p>
        </p:txBody>
      </p:sp>
    </p:spTree>
    <p:extLst>
      <p:ext uri="{BB962C8B-B14F-4D97-AF65-F5344CB8AC3E}">
        <p14:creationId xmlns:p14="http://schemas.microsoft.com/office/powerpoint/2010/main" val="23945157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61E883-5FB8-45F0-A92C-10FB0346DC7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0F769FE-F9A6-435E-801A-D27B0D0F0087}"/>
              </a:ext>
            </a:extLst>
          </p:cNvPr>
          <p:cNvSpPr>
            <a:spLocks noGrp="1"/>
          </p:cNvSpPr>
          <p:nvPr>
            <p:ph type="dt" sz="half" idx="10"/>
          </p:nvPr>
        </p:nvSpPr>
        <p:spPr/>
        <p:txBody>
          <a:bodyPr/>
          <a:lstStyle/>
          <a:p>
            <a:fld id="{8913D91E-A9B4-4F7C-8068-B6B47E30C01E}" type="datetimeFigureOut">
              <a:rPr lang="en-US" smtClean="0"/>
              <a:t>1/8/2024</a:t>
            </a:fld>
            <a:endParaRPr lang="en-US"/>
          </a:p>
        </p:txBody>
      </p:sp>
      <p:sp>
        <p:nvSpPr>
          <p:cNvPr id="4" name="Footer Placeholder 3">
            <a:extLst>
              <a:ext uri="{FF2B5EF4-FFF2-40B4-BE49-F238E27FC236}">
                <a16:creationId xmlns:a16="http://schemas.microsoft.com/office/drawing/2014/main" id="{BBAC45E9-5E2E-413E-ABAF-06B9D1367D6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DF8DDA1-EA86-4BC0-A5A9-552131ED67AB}"/>
              </a:ext>
            </a:extLst>
          </p:cNvPr>
          <p:cNvSpPr>
            <a:spLocks noGrp="1"/>
          </p:cNvSpPr>
          <p:nvPr>
            <p:ph type="sldNum" sz="quarter" idx="12"/>
          </p:nvPr>
        </p:nvSpPr>
        <p:spPr/>
        <p:txBody>
          <a:bodyPr/>
          <a:lstStyle/>
          <a:p>
            <a:fld id="{F01CB704-F57F-44A3-8FCF-DA6003921E37}" type="slidenum">
              <a:rPr lang="en-US" smtClean="0"/>
              <a:t>‹#›</a:t>
            </a:fld>
            <a:endParaRPr lang="en-US"/>
          </a:p>
        </p:txBody>
      </p:sp>
    </p:spTree>
    <p:extLst>
      <p:ext uri="{BB962C8B-B14F-4D97-AF65-F5344CB8AC3E}">
        <p14:creationId xmlns:p14="http://schemas.microsoft.com/office/powerpoint/2010/main" val="26904826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3E7F4DF-4A06-4DBF-9591-F0F5B6946B92}"/>
              </a:ext>
            </a:extLst>
          </p:cNvPr>
          <p:cNvSpPr>
            <a:spLocks noGrp="1"/>
          </p:cNvSpPr>
          <p:nvPr>
            <p:ph type="dt" sz="half" idx="10"/>
          </p:nvPr>
        </p:nvSpPr>
        <p:spPr/>
        <p:txBody>
          <a:bodyPr/>
          <a:lstStyle/>
          <a:p>
            <a:fld id="{8913D91E-A9B4-4F7C-8068-B6B47E30C01E}" type="datetimeFigureOut">
              <a:rPr lang="en-US" smtClean="0"/>
              <a:t>1/8/2024</a:t>
            </a:fld>
            <a:endParaRPr lang="en-US"/>
          </a:p>
        </p:txBody>
      </p:sp>
      <p:sp>
        <p:nvSpPr>
          <p:cNvPr id="3" name="Footer Placeholder 2">
            <a:extLst>
              <a:ext uri="{FF2B5EF4-FFF2-40B4-BE49-F238E27FC236}">
                <a16:creationId xmlns:a16="http://schemas.microsoft.com/office/drawing/2014/main" id="{9F965641-D224-4991-B5CF-BE433BBEA8A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D00D400-B0F9-4072-8E9E-D3F477F941AC}"/>
              </a:ext>
            </a:extLst>
          </p:cNvPr>
          <p:cNvSpPr>
            <a:spLocks noGrp="1"/>
          </p:cNvSpPr>
          <p:nvPr>
            <p:ph type="sldNum" sz="quarter" idx="12"/>
          </p:nvPr>
        </p:nvSpPr>
        <p:spPr/>
        <p:txBody>
          <a:bodyPr/>
          <a:lstStyle/>
          <a:p>
            <a:fld id="{F01CB704-F57F-44A3-8FCF-DA6003921E37}" type="slidenum">
              <a:rPr lang="en-US" smtClean="0"/>
              <a:t>‹#›</a:t>
            </a:fld>
            <a:endParaRPr lang="en-US"/>
          </a:p>
        </p:txBody>
      </p:sp>
    </p:spTree>
    <p:extLst>
      <p:ext uri="{BB962C8B-B14F-4D97-AF65-F5344CB8AC3E}">
        <p14:creationId xmlns:p14="http://schemas.microsoft.com/office/powerpoint/2010/main" val="20792227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1CBAF0-5D95-4133-ABEE-19795A4AB77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671B723-125E-4983-84A6-35238C3475D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25F15AF-4982-4522-9EA4-73115D50B6D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C90427B-72EB-4079-821A-1C9E54602577}"/>
              </a:ext>
            </a:extLst>
          </p:cNvPr>
          <p:cNvSpPr>
            <a:spLocks noGrp="1"/>
          </p:cNvSpPr>
          <p:nvPr>
            <p:ph type="dt" sz="half" idx="10"/>
          </p:nvPr>
        </p:nvSpPr>
        <p:spPr/>
        <p:txBody>
          <a:bodyPr/>
          <a:lstStyle/>
          <a:p>
            <a:fld id="{8913D91E-A9B4-4F7C-8068-B6B47E30C01E}" type="datetimeFigureOut">
              <a:rPr lang="en-US" smtClean="0"/>
              <a:t>1/8/2024</a:t>
            </a:fld>
            <a:endParaRPr lang="en-US"/>
          </a:p>
        </p:txBody>
      </p:sp>
      <p:sp>
        <p:nvSpPr>
          <p:cNvPr id="6" name="Footer Placeholder 5">
            <a:extLst>
              <a:ext uri="{FF2B5EF4-FFF2-40B4-BE49-F238E27FC236}">
                <a16:creationId xmlns:a16="http://schemas.microsoft.com/office/drawing/2014/main" id="{92AA8450-610A-4656-80CA-CF4ED716B96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2FA51FE-213C-4BDA-838A-C2B67A559EA1}"/>
              </a:ext>
            </a:extLst>
          </p:cNvPr>
          <p:cNvSpPr>
            <a:spLocks noGrp="1"/>
          </p:cNvSpPr>
          <p:nvPr>
            <p:ph type="sldNum" sz="quarter" idx="12"/>
          </p:nvPr>
        </p:nvSpPr>
        <p:spPr/>
        <p:txBody>
          <a:bodyPr/>
          <a:lstStyle/>
          <a:p>
            <a:fld id="{F01CB704-F57F-44A3-8FCF-DA6003921E37}" type="slidenum">
              <a:rPr lang="en-US" smtClean="0"/>
              <a:t>‹#›</a:t>
            </a:fld>
            <a:endParaRPr lang="en-US"/>
          </a:p>
        </p:txBody>
      </p:sp>
    </p:spTree>
    <p:extLst>
      <p:ext uri="{BB962C8B-B14F-4D97-AF65-F5344CB8AC3E}">
        <p14:creationId xmlns:p14="http://schemas.microsoft.com/office/powerpoint/2010/main" val="34341807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E831D-2E33-41BE-ADC1-5FB663341BB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271A55F-9959-4BF0-993D-A5B4FD895B7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A50F5BB-9AC7-4B69-B94F-3C679EEA89E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202BCE8-7A62-4D5C-8A61-B62AFE5AB261}"/>
              </a:ext>
            </a:extLst>
          </p:cNvPr>
          <p:cNvSpPr>
            <a:spLocks noGrp="1"/>
          </p:cNvSpPr>
          <p:nvPr>
            <p:ph type="dt" sz="half" idx="10"/>
          </p:nvPr>
        </p:nvSpPr>
        <p:spPr/>
        <p:txBody>
          <a:bodyPr/>
          <a:lstStyle/>
          <a:p>
            <a:fld id="{8913D91E-A9B4-4F7C-8068-B6B47E30C01E}" type="datetimeFigureOut">
              <a:rPr lang="en-US" smtClean="0"/>
              <a:t>1/8/2024</a:t>
            </a:fld>
            <a:endParaRPr lang="en-US"/>
          </a:p>
        </p:txBody>
      </p:sp>
      <p:sp>
        <p:nvSpPr>
          <p:cNvPr id="6" name="Footer Placeholder 5">
            <a:extLst>
              <a:ext uri="{FF2B5EF4-FFF2-40B4-BE49-F238E27FC236}">
                <a16:creationId xmlns:a16="http://schemas.microsoft.com/office/drawing/2014/main" id="{34E694F1-B49F-4F57-A81F-712FB0B9BB6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2133103-DD8E-4711-A3F9-CA512EA1DE88}"/>
              </a:ext>
            </a:extLst>
          </p:cNvPr>
          <p:cNvSpPr>
            <a:spLocks noGrp="1"/>
          </p:cNvSpPr>
          <p:nvPr>
            <p:ph type="sldNum" sz="quarter" idx="12"/>
          </p:nvPr>
        </p:nvSpPr>
        <p:spPr/>
        <p:txBody>
          <a:bodyPr/>
          <a:lstStyle/>
          <a:p>
            <a:fld id="{F01CB704-F57F-44A3-8FCF-DA6003921E37}" type="slidenum">
              <a:rPr lang="en-US" smtClean="0"/>
              <a:t>‹#›</a:t>
            </a:fld>
            <a:endParaRPr lang="en-US"/>
          </a:p>
        </p:txBody>
      </p:sp>
    </p:spTree>
    <p:extLst>
      <p:ext uri="{BB962C8B-B14F-4D97-AF65-F5344CB8AC3E}">
        <p14:creationId xmlns:p14="http://schemas.microsoft.com/office/powerpoint/2010/main" val="36173649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66B4BEC-CFA3-4D30-9CF2-69870CE156B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F0D455F-361E-40A7-BAC4-48599C47A79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CA12AFB-ED63-481D-B7C8-AEB5270DEA6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13D91E-A9B4-4F7C-8068-B6B47E30C01E}" type="datetimeFigureOut">
              <a:rPr lang="en-US" smtClean="0"/>
              <a:t>1/8/2024</a:t>
            </a:fld>
            <a:endParaRPr lang="en-US"/>
          </a:p>
        </p:txBody>
      </p:sp>
      <p:sp>
        <p:nvSpPr>
          <p:cNvPr id="5" name="Footer Placeholder 4">
            <a:extLst>
              <a:ext uri="{FF2B5EF4-FFF2-40B4-BE49-F238E27FC236}">
                <a16:creationId xmlns:a16="http://schemas.microsoft.com/office/drawing/2014/main" id="{7C67FE2D-84E8-4F64-A8BE-E87B112B30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2CB8E79-F951-464B-AA0E-3C505E333DC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1CB704-F57F-44A3-8FCF-DA6003921E37}" type="slidenum">
              <a:rPr lang="en-US" smtClean="0"/>
              <a:t>‹#›</a:t>
            </a:fld>
            <a:endParaRPr lang="en-US"/>
          </a:p>
        </p:txBody>
      </p:sp>
    </p:spTree>
    <p:extLst>
      <p:ext uri="{BB962C8B-B14F-4D97-AF65-F5344CB8AC3E}">
        <p14:creationId xmlns:p14="http://schemas.microsoft.com/office/powerpoint/2010/main" val="10004273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E40563-493E-41CB-8D74-F916CA872578}"/>
              </a:ext>
            </a:extLst>
          </p:cNvPr>
          <p:cNvSpPr>
            <a:spLocks noGrp="1"/>
          </p:cNvSpPr>
          <p:nvPr>
            <p:ph type="ctrTitle"/>
          </p:nvPr>
        </p:nvSpPr>
        <p:spPr>
          <a:xfrm>
            <a:off x="363070" y="1525775"/>
            <a:ext cx="11465859" cy="2387600"/>
          </a:xfrm>
        </p:spPr>
        <p:txBody>
          <a:bodyPr>
            <a:noAutofit/>
          </a:bodyPr>
          <a:lstStyle/>
          <a:p>
            <a:r>
              <a:rPr lang="sr-Cyrl-RS" sz="4400" b="1" dirty="0">
                <a:latin typeface="Cambria" panose="02040503050406030204" pitchFamily="18" charset="0"/>
                <a:ea typeface="Cambria" panose="02040503050406030204" pitchFamily="18" charset="0"/>
              </a:rPr>
              <a:t>ОСНОВИ ХИСТОЛОШКИХ И ПАТОЛОШКИХ ТЕХНИКА</a:t>
            </a:r>
            <a:br>
              <a:rPr lang="sr-Cyrl-RS" sz="4400" dirty="0">
                <a:latin typeface="Cambria" panose="02040503050406030204" pitchFamily="18" charset="0"/>
                <a:ea typeface="Cambria" panose="02040503050406030204" pitchFamily="18" charset="0"/>
              </a:rPr>
            </a:br>
            <a:endParaRPr lang="en-US" sz="4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7183338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3E8D0-30D7-40BD-863B-367BECF7FC41}"/>
              </a:ext>
            </a:extLst>
          </p:cNvPr>
          <p:cNvSpPr>
            <a:spLocks noGrp="1"/>
          </p:cNvSpPr>
          <p:nvPr>
            <p:ph type="title"/>
          </p:nvPr>
        </p:nvSpPr>
        <p:spPr/>
        <p:txBody>
          <a:bodyPr/>
          <a:lstStyle/>
          <a:p>
            <a:pPr algn="ctr"/>
            <a:r>
              <a:rPr kumimoji="0" lang="sr-Cyrl-RS" sz="4400" b="1" i="0" u="none" strike="noStrike" kern="1200" cap="none" spc="0" normalizeH="0" baseline="0" noProof="0" dirty="0">
                <a:ln>
                  <a:noFill/>
                </a:ln>
                <a:solidFill>
                  <a:srgbClr val="000000"/>
                </a:solidFill>
                <a:effectLst/>
                <a:uLnTx/>
                <a:uFillTx/>
                <a:latin typeface="Cambria" panose="02040503050406030204" pitchFamily="18" charset="0"/>
                <a:ea typeface="+mj-ea"/>
                <a:cs typeface="+mj-cs"/>
              </a:rPr>
              <a:t>ИСПИТИВАЊЕ ПРОТЕИНА</a:t>
            </a:r>
            <a:endParaRPr lang="en-US" dirty="0"/>
          </a:p>
        </p:txBody>
      </p:sp>
      <p:sp>
        <p:nvSpPr>
          <p:cNvPr id="3" name="Content Placeholder 2">
            <a:extLst>
              <a:ext uri="{FF2B5EF4-FFF2-40B4-BE49-F238E27FC236}">
                <a16:creationId xmlns:a16="http://schemas.microsoft.com/office/drawing/2014/main" id="{110670FC-B734-4DFC-B541-0A0B4E207403}"/>
              </a:ext>
            </a:extLst>
          </p:cNvPr>
          <p:cNvSpPr>
            <a:spLocks noGrp="1"/>
          </p:cNvSpPr>
          <p:nvPr>
            <p:ph idx="1"/>
          </p:nvPr>
        </p:nvSpPr>
        <p:spPr/>
        <p:txBody>
          <a:bodyPr/>
          <a:lstStyle/>
          <a:p>
            <a:r>
              <a:rPr lang="ru-RU" sz="2800" b="0" i="0" u="none" strike="noStrike" baseline="0" dirty="0">
                <a:solidFill>
                  <a:srgbClr val="000000"/>
                </a:solidFill>
                <a:latin typeface="Cambria" panose="02040503050406030204" pitchFamily="18" charset="0"/>
              </a:rPr>
              <a:t>Због тога се врши кристализација протеина, како би се испитала њихова унутрашња структура, а преко ње и спољашња грађа и облик. </a:t>
            </a:r>
          </a:p>
          <a:p>
            <a:r>
              <a:rPr lang="ru-RU" sz="2800" b="0" i="0" u="none" strike="noStrike" baseline="0" dirty="0">
                <a:solidFill>
                  <a:srgbClr val="000000"/>
                </a:solidFill>
                <a:latin typeface="Cambria" panose="02040503050406030204" pitchFamily="18" charset="0"/>
              </a:rPr>
              <a:t>Да би се добили кристали погодни за кристалографске студије, макромолекули (нпр. протеин, нуклеинска киселина, комплекс протеин-протеин или протеин-нуклеинска киселина) морају да се пречисте до хомогености, или што је могуће ближе том стању и то представља кључни корак за добијање кристала потребног квалитета. </a:t>
            </a:r>
            <a:endParaRPr lang="en-US" dirty="0"/>
          </a:p>
        </p:txBody>
      </p:sp>
    </p:spTree>
    <p:extLst>
      <p:ext uri="{BB962C8B-B14F-4D97-AF65-F5344CB8AC3E}">
        <p14:creationId xmlns:p14="http://schemas.microsoft.com/office/powerpoint/2010/main" val="31730502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3E8D0-30D7-40BD-863B-367BECF7FC41}"/>
              </a:ext>
            </a:extLst>
          </p:cNvPr>
          <p:cNvSpPr>
            <a:spLocks noGrp="1"/>
          </p:cNvSpPr>
          <p:nvPr>
            <p:ph type="title"/>
          </p:nvPr>
        </p:nvSpPr>
        <p:spPr/>
        <p:txBody>
          <a:bodyPr/>
          <a:lstStyle/>
          <a:p>
            <a:pPr algn="ctr"/>
            <a:r>
              <a:rPr kumimoji="0" lang="sr-Cyrl-RS" sz="4400" b="1" i="0" u="none" strike="noStrike" kern="1200" cap="none" spc="0" normalizeH="0" baseline="0" noProof="0" dirty="0">
                <a:ln>
                  <a:noFill/>
                </a:ln>
                <a:solidFill>
                  <a:srgbClr val="000000"/>
                </a:solidFill>
                <a:effectLst/>
                <a:uLnTx/>
                <a:uFillTx/>
                <a:latin typeface="Cambria" panose="02040503050406030204" pitchFamily="18" charset="0"/>
                <a:ea typeface="+mj-ea"/>
                <a:cs typeface="+mj-cs"/>
              </a:rPr>
              <a:t>ИСПИТИВАЊЕ ПРОТЕИНА</a:t>
            </a:r>
            <a:endParaRPr lang="en-US" dirty="0"/>
          </a:p>
        </p:txBody>
      </p:sp>
      <p:sp>
        <p:nvSpPr>
          <p:cNvPr id="3" name="Content Placeholder 2">
            <a:extLst>
              <a:ext uri="{FF2B5EF4-FFF2-40B4-BE49-F238E27FC236}">
                <a16:creationId xmlns:a16="http://schemas.microsoft.com/office/drawing/2014/main" id="{110670FC-B734-4DFC-B541-0A0B4E207403}"/>
              </a:ext>
            </a:extLst>
          </p:cNvPr>
          <p:cNvSpPr>
            <a:spLocks noGrp="1"/>
          </p:cNvSpPr>
          <p:nvPr>
            <p:ph idx="1"/>
          </p:nvPr>
        </p:nvSpPr>
        <p:spPr/>
        <p:txBody>
          <a:bodyPr>
            <a:normAutofit lnSpcReduction="10000"/>
          </a:bodyPr>
          <a:lstStyle/>
          <a:p>
            <a:r>
              <a:rPr lang="ru-RU" sz="2800" b="0" i="0" u="none" strike="noStrike" baseline="0" dirty="0">
                <a:solidFill>
                  <a:srgbClr val="000000"/>
                </a:solidFill>
                <a:latin typeface="Cambria" panose="02040503050406030204" pitchFamily="18" charset="0"/>
              </a:rPr>
              <a:t>Кристализација захтева да се макромолекул доведе до суперзасићења (презасићења), односно да му се смањи растворљивост у раствору. Зато је потребно да се узорак са испитиваним протеином концентрује до највише могуће мере без изазивања његове агрегације или преципитације (таложења). </a:t>
            </a:r>
          </a:p>
          <a:p>
            <a:r>
              <a:rPr lang="ru-RU" sz="2800" b="0" i="0" u="none" strike="noStrike" baseline="0" dirty="0">
                <a:solidFill>
                  <a:srgbClr val="000000"/>
                </a:solidFill>
                <a:latin typeface="Cambria" panose="02040503050406030204" pitchFamily="18" charset="0"/>
              </a:rPr>
              <a:t>Ако се узорак након тога стави у раствор супстанце која изазива преципитацију протеина долази до почетка нуклеације (формирања клице, језгра кристализације) протеинских кристала у раствору, након чега следи фаза раста у раствору, која ће довести до образовања великих тродимензионалних кристала. </a:t>
            </a:r>
            <a:endParaRPr lang="en-US" dirty="0"/>
          </a:p>
        </p:txBody>
      </p:sp>
    </p:spTree>
    <p:extLst>
      <p:ext uri="{BB962C8B-B14F-4D97-AF65-F5344CB8AC3E}">
        <p14:creationId xmlns:p14="http://schemas.microsoft.com/office/powerpoint/2010/main" val="29426664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3E8D0-30D7-40BD-863B-367BECF7FC41}"/>
              </a:ext>
            </a:extLst>
          </p:cNvPr>
          <p:cNvSpPr>
            <a:spLocks noGrp="1"/>
          </p:cNvSpPr>
          <p:nvPr>
            <p:ph type="title"/>
          </p:nvPr>
        </p:nvSpPr>
        <p:spPr/>
        <p:txBody>
          <a:bodyPr/>
          <a:lstStyle/>
          <a:p>
            <a:r>
              <a:rPr kumimoji="0" lang="sr-Cyrl-RS" sz="4400" b="1" i="0" u="none" strike="noStrike" kern="1200" cap="none" spc="0" normalizeH="0" baseline="0" noProof="0" dirty="0">
                <a:ln>
                  <a:noFill/>
                </a:ln>
                <a:solidFill>
                  <a:srgbClr val="000000"/>
                </a:solidFill>
                <a:effectLst/>
                <a:uLnTx/>
                <a:uFillTx/>
                <a:latin typeface="Cambria" panose="02040503050406030204" pitchFamily="18" charset="0"/>
                <a:ea typeface="+mj-ea"/>
                <a:cs typeface="+mj-cs"/>
              </a:rPr>
              <a:t>ИСПИТИВАЊЕ ПРОТЕИНА</a:t>
            </a:r>
            <a:endParaRPr lang="en-US" dirty="0"/>
          </a:p>
        </p:txBody>
      </p:sp>
      <p:sp>
        <p:nvSpPr>
          <p:cNvPr id="3" name="Content Placeholder 2">
            <a:extLst>
              <a:ext uri="{FF2B5EF4-FFF2-40B4-BE49-F238E27FC236}">
                <a16:creationId xmlns:a16="http://schemas.microsoft.com/office/drawing/2014/main" id="{110670FC-B734-4DFC-B541-0A0B4E207403}"/>
              </a:ext>
            </a:extLst>
          </p:cNvPr>
          <p:cNvSpPr>
            <a:spLocks noGrp="1"/>
          </p:cNvSpPr>
          <p:nvPr>
            <p:ph idx="1"/>
          </p:nvPr>
        </p:nvSpPr>
        <p:spPr/>
        <p:txBody>
          <a:bodyPr/>
          <a:lstStyle/>
          <a:p>
            <a:r>
              <a:rPr lang="ru-RU" sz="2800" b="0" i="0" u="none" strike="noStrike" baseline="0" dirty="0">
                <a:solidFill>
                  <a:srgbClr val="000000"/>
                </a:solidFill>
                <a:latin typeface="Cambria" panose="02040503050406030204" pitchFamily="18" charset="0"/>
              </a:rPr>
              <a:t>Постоје две главне технике за добијање протеинских кристала: </a:t>
            </a:r>
          </a:p>
          <a:p>
            <a:pPr lvl="2">
              <a:buFont typeface="Wingdings" panose="05000000000000000000" pitchFamily="2" charset="2"/>
              <a:buChar char="Ø"/>
            </a:pPr>
            <a:r>
              <a:rPr lang="ru-RU" sz="2800" b="0" i="0" u="none" strike="noStrike" baseline="0" dirty="0">
                <a:solidFill>
                  <a:srgbClr val="000000"/>
                </a:solidFill>
                <a:latin typeface="Cambria" panose="02040503050406030204" pitchFamily="18" charset="0"/>
              </a:rPr>
              <a:t>испаравање </a:t>
            </a:r>
          </a:p>
          <a:p>
            <a:pPr lvl="2">
              <a:buFont typeface="Wingdings" panose="05000000000000000000" pitchFamily="2" charset="2"/>
              <a:buChar char="Ø"/>
            </a:pPr>
            <a:r>
              <a:rPr lang="ru-RU" sz="2800" b="0" i="0" u="none" strike="noStrike" baseline="0" dirty="0">
                <a:solidFill>
                  <a:srgbClr val="000000"/>
                </a:solidFill>
                <a:latin typeface="Cambria" panose="02040503050406030204" pitchFamily="18" charset="0"/>
              </a:rPr>
              <a:t>кристализација у смеши</a:t>
            </a:r>
          </a:p>
          <a:p>
            <a:endParaRPr lang="en-US" dirty="0"/>
          </a:p>
        </p:txBody>
      </p:sp>
    </p:spTree>
    <p:extLst>
      <p:ext uri="{BB962C8B-B14F-4D97-AF65-F5344CB8AC3E}">
        <p14:creationId xmlns:p14="http://schemas.microsoft.com/office/powerpoint/2010/main" val="42203784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3E8D0-30D7-40BD-863B-367BECF7FC41}"/>
              </a:ext>
            </a:extLst>
          </p:cNvPr>
          <p:cNvSpPr>
            <a:spLocks noGrp="1"/>
          </p:cNvSpPr>
          <p:nvPr>
            <p:ph type="title"/>
          </p:nvPr>
        </p:nvSpPr>
        <p:spPr/>
        <p:txBody>
          <a:bodyPr/>
          <a:lstStyle/>
          <a:p>
            <a:r>
              <a:rPr kumimoji="0" lang="sr-Cyrl-RS" sz="4400" b="1" i="0" u="none" strike="noStrike" kern="1200" cap="none" spc="0" normalizeH="0" baseline="0" noProof="0" dirty="0">
                <a:ln>
                  <a:noFill/>
                </a:ln>
                <a:solidFill>
                  <a:srgbClr val="000000"/>
                </a:solidFill>
                <a:effectLst/>
                <a:uLnTx/>
                <a:uFillTx/>
                <a:latin typeface="Cambria" panose="02040503050406030204" pitchFamily="18" charset="0"/>
                <a:ea typeface="+mj-ea"/>
                <a:cs typeface="+mj-cs"/>
              </a:rPr>
              <a:t>Технике за добијање протеинских кристала-испаравање</a:t>
            </a:r>
            <a:endParaRPr lang="en-US" dirty="0"/>
          </a:p>
        </p:txBody>
      </p:sp>
      <p:sp>
        <p:nvSpPr>
          <p:cNvPr id="3" name="Content Placeholder 2">
            <a:extLst>
              <a:ext uri="{FF2B5EF4-FFF2-40B4-BE49-F238E27FC236}">
                <a16:creationId xmlns:a16="http://schemas.microsoft.com/office/drawing/2014/main" id="{110670FC-B734-4DFC-B541-0A0B4E207403}"/>
              </a:ext>
            </a:extLst>
          </p:cNvPr>
          <p:cNvSpPr>
            <a:spLocks noGrp="1"/>
          </p:cNvSpPr>
          <p:nvPr>
            <p:ph idx="1"/>
          </p:nvPr>
        </p:nvSpPr>
        <p:spPr/>
        <p:txBody>
          <a:bodyPr>
            <a:normAutofit lnSpcReduction="10000"/>
          </a:bodyPr>
          <a:lstStyle/>
          <a:p>
            <a:r>
              <a:rPr lang="ru-RU" sz="2800" b="0" i="0" u="none" strike="noStrike" baseline="0" dirty="0">
                <a:solidFill>
                  <a:srgbClr val="000000"/>
                </a:solidFill>
                <a:latin typeface="Cambria" panose="02040503050406030204" pitchFamily="18" charset="0"/>
              </a:rPr>
              <a:t>Прва техника се заснива на испаравању и дифузији воде (и других испарљивих материја) између мале капи (0.5-10 </a:t>
            </a:r>
            <a:r>
              <a:rPr lang="ru-RU" sz="2800" b="0" i="0" u="none" strike="noStrike" baseline="0" dirty="0">
                <a:solidFill>
                  <a:srgbClr val="000000"/>
                </a:solidFill>
                <a:latin typeface="Times New Roman" panose="02020603050405020304" pitchFamily="18" charset="0"/>
              </a:rPr>
              <a:t>pl</a:t>
            </a:r>
            <a:r>
              <a:rPr lang="ru-RU" sz="2800" b="0" i="0" u="none" strike="noStrike" baseline="0" dirty="0">
                <a:solidFill>
                  <a:srgbClr val="000000"/>
                </a:solidFill>
                <a:latin typeface="Cambria" panose="02040503050406030204" pitchFamily="18" charset="0"/>
              </a:rPr>
              <a:t>), која садржи протеин, пуфер и преципитант, и резервоара (бунарића), који садржи раствор са сличним пуфером и преципитантом, али веће концентрације у односу на кап.</a:t>
            </a:r>
          </a:p>
          <a:p>
            <a:r>
              <a:rPr lang="ru-RU" sz="2800" b="0" i="0" u="none" strike="noStrike" baseline="0" dirty="0">
                <a:solidFill>
                  <a:srgbClr val="000000"/>
                </a:solidFill>
                <a:latin typeface="Cambria" panose="02040503050406030204" pitchFamily="18" charset="0"/>
              </a:rPr>
              <a:t>Разлика између концентрације преципитанта у капи и раствору бунарића изазива испаравање воде из капи, све док се концентрација преципитанта у њој не изједначи са оном у раствору бунарића. Пошто је запремина раствора у бунарићу много већа (500–1000 μl) него запремина капи (неколико микролитара) њено растварање водом која испарава из капи биће занемарљиво. </a:t>
            </a:r>
            <a:endParaRPr lang="en-US" dirty="0"/>
          </a:p>
        </p:txBody>
      </p:sp>
    </p:spTree>
    <p:extLst>
      <p:ext uri="{BB962C8B-B14F-4D97-AF65-F5344CB8AC3E}">
        <p14:creationId xmlns:p14="http://schemas.microsoft.com/office/powerpoint/2010/main" val="13674162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3E8D0-30D7-40BD-863B-367BECF7FC41}"/>
              </a:ext>
            </a:extLst>
          </p:cNvPr>
          <p:cNvSpPr>
            <a:spLocks noGrp="1"/>
          </p:cNvSpPr>
          <p:nvPr>
            <p:ph type="title"/>
          </p:nvPr>
        </p:nvSpPr>
        <p:spPr/>
        <p:txBody>
          <a:bodyPr/>
          <a:lstStyle/>
          <a:p>
            <a:r>
              <a:rPr kumimoji="0" lang="sr-Cyrl-RS" sz="4400" b="1" i="0" u="none" strike="noStrike" kern="1200" cap="none" spc="0" normalizeH="0" baseline="0" noProof="0" dirty="0">
                <a:ln>
                  <a:noFill/>
                </a:ln>
                <a:solidFill>
                  <a:srgbClr val="000000"/>
                </a:solidFill>
                <a:effectLst/>
                <a:uLnTx/>
                <a:uFillTx/>
                <a:latin typeface="Cambria" panose="02040503050406030204" pitchFamily="18" charset="0"/>
                <a:ea typeface="+mj-ea"/>
                <a:cs typeface="+mj-cs"/>
              </a:rPr>
              <a:t>Технике за добијање протеинских кристала-испаравање</a:t>
            </a:r>
            <a:endParaRPr lang="en-US" dirty="0"/>
          </a:p>
        </p:txBody>
      </p:sp>
      <p:sp>
        <p:nvSpPr>
          <p:cNvPr id="3" name="Content Placeholder 2">
            <a:extLst>
              <a:ext uri="{FF2B5EF4-FFF2-40B4-BE49-F238E27FC236}">
                <a16:creationId xmlns:a16="http://schemas.microsoft.com/office/drawing/2014/main" id="{110670FC-B734-4DFC-B541-0A0B4E207403}"/>
              </a:ext>
            </a:extLst>
          </p:cNvPr>
          <p:cNvSpPr>
            <a:spLocks noGrp="1"/>
          </p:cNvSpPr>
          <p:nvPr>
            <p:ph idx="1"/>
          </p:nvPr>
        </p:nvSpPr>
        <p:spPr>
          <a:xfrm>
            <a:off x="838200" y="1825625"/>
            <a:ext cx="6212840" cy="4351338"/>
          </a:xfrm>
        </p:spPr>
        <p:txBody>
          <a:bodyPr>
            <a:normAutofit/>
          </a:bodyPr>
          <a:lstStyle/>
          <a:p>
            <a:r>
              <a:rPr lang="ru-RU" sz="2800" b="0" i="0" u="none" strike="noStrike" baseline="0" dirty="0">
                <a:solidFill>
                  <a:srgbClr val="000000"/>
                </a:solidFill>
                <a:latin typeface="Cambria" panose="02040503050406030204" pitchFamily="18" charset="0"/>
              </a:rPr>
              <a:t>Бунарићи се херметички затварају наношењем лепљиве масе (силиконска маст) на обод сваког бунарића и спуштањем на њега плочице са узорком, или коришћењем заптивне траке у специфичним случајевима (нпр. код технике седеће капи). </a:t>
            </a:r>
            <a:endParaRPr lang="en-US" dirty="0"/>
          </a:p>
        </p:txBody>
      </p:sp>
      <p:pic>
        <p:nvPicPr>
          <p:cNvPr id="5" name="Picture 4">
            <a:extLst>
              <a:ext uri="{FF2B5EF4-FFF2-40B4-BE49-F238E27FC236}">
                <a16:creationId xmlns:a16="http://schemas.microsoft.com/office/drawing/2014/main" id="{BFFAFF53-E92D-4715-BE2D-C6C5A698B1DC}"/>
              </a:ext>
            </a:extLst>
          </p:cNvPr>
          <p:cNvPicPr>
            <a:picLocks noChangeAspect="1"/>
          </p:cNvPicPr>
          <p:nvPr/>
        </p:nvPicPr>
        <p:blipFill>
          <a:blip r:embed="rId2"/>
          <a:stretch>
            <a:fillRect/>
          </a:stretch>
        </p:blipFill>
        <p:spPr>
          <a:xfrm>
            <a:off x="7190275" y="1825625"/>
            <a:ext cx="4456090" cy="4105072"/>
          </a:xfrm>
          <a:prstGeom prst="rect">
            <a:avLst/>
          </a:prstGeom>
        </p:spPr>
      </p:pic>
      <p:pic>
        <p:nvPicPr>
          <p:cNvPr id="7" name="Picture 6">
            <a:extLst>
              <a:ext uri="{FF2B5EF4-FFF2-40B4-BE49-F238E27FC236}">
                <a16:creationId xmlns:a16="http://schemas.microsoft.com/office/drawing/2014/main" id="{00CE18E9-68E8-49CC-84E2-A5657A5292E7}"/>
              </a:ext>
            </a:extLst>
          </p:cNvPr>
          <p:cNvPicPr>
            <a:picLocks noChangeAspect="1"/>
          </p:cNvPicPr>
          <p:nvPr/>
        </p:nvPicPr>
        <p:blipFill>
          <a:blip r:embed="rId3"/>
          <a:stretch>
            <a:fillRect/>
          </a:stretch>
        </p:blipFill>
        <p:spPr>
          <a:xfrm>
            <a:off x="8290943" y="5930697"/>
            <a:ext cx="2614125" cy="754445"/>
          </a:xfrm>
          <a:prstGeom prst="rect">
            <a:avLst/>
          </a:prstGeom>
        </p:spPr>
      </p:pic>
    </p:spTree>
    <p:extLst>
      <p:ext uri="{BB962C8B-B14F-4D97-AF65-F5344CB8AC3E}">
        <p14:creationId xmlns:p14="http://schemas.microsoft.com/office/powerpoint/2010/main" val="12662532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3E8D0-30D7-40BD-863B-367BECF7FC41}"/>
              </a:ext>
            </a:extLst>
          </p:cNvPr>
          <p:cNvSpPr>
            <a:spLocks noGrp="1"/>
          </p:cNvSpPr>
          <p:nvPr>
            <p:ph type="title"/>
          </p:nvPr>
        </p:nvSpPr>
        <p:spPr/>
        <p:txBody>
          <a:bodyPr/>
          <a:lstStyle/>
          <a:p>
            <a:r>
              <a:rPr kumimoji="0" lang="sr-Cyrl-RS" sz="4400" b="1" i="0" u="none" strike="noStrike" kern="1200" cap="none" spc="0" normalizeH="0" baseline="0" noProof="0" dirty="0">
                <a:ln>
                  <a:noFill/>
                </a:ln>
                <a:solidFill>
                  <a:srgbClr val="000000"/>
                </a:solidFill>
                <a:effectLst/>
                <a:uLnTx/>
                <a:uFillTx/>
                <a:latin typeface="Cambria" panose="02040503050406030204" pitchFamily="18" charset="0"/>
                <a:ea typeface="+mj-ea"/>
                <a:cs typeface="+mj-cs"/>
              </a:rPr>
              <a:t>Технике за добијање протеинских кристала-испаравање</a:t>
            </a:r>
            <a:endParaRPr lang="en-US" dirty="0"/>
          </a:p>
        </p:txBody>
      </p:sp>
      <p:sp>
        <p:nvSpPr>
          <p:cNvPr id="3" name="Content Placeholder 2">
            <a:extLst>
              <a:ext uri="{FF2B5EF4-FFF2-40B4-BE49-F238E27FC236}">
                <a16:creationId xmlns:a16="http://schemas.microsoft.com/office/drawing/2014/main" id="{110670FC-B734-4DFC-B541-0A0B4E207403}"/>
              </a:ext>
            </a:extLst>
          </p:cNvPr>
          <p:cNvSpPr>
            <a:spLocks noGrp="1"/>
          </p:cNvSpPr>
          <p:nvPr>
            <p:ph idx="1"/>
          </p:nvPr>
        </p:nvSpPr>
        <p:spPr>
          <a:xfrm>
            <a:off x="838200" y="1825625"/>
            <a:ext cx="6212840" cy="4351338"/>
          </a:xfrm>
        </p:spPr>
        <p:txBody>
          <a:bodyPr>
            <a:normAutofit fontScale="77500" lnSpcReduction="20000"/>
          </a:bodyPr>
          <a:lstStyle/>
          <a:p>
            <a:r>
              <a:rPr lang="ru-RU" sz="2800" b="0" i="0" u="none" strike="noStrike" baseline="0" dirty="0">
                <a:solidFill>
                  <a:srgbClr val="000000"/>
                </a:solidFill>
                <a:latin typeface="Cambria" panose="02040503050406030204" pitchFamily="18" charset="0"/>
              </a:rPr>
              <a:t>Капљица се ставља изнад раствора у резервоару, било као висећа, седећа или кап у сендвичу, како би се омогућио лагани пораст концентрације и протеина и преципитанта, до вредности која би могла да изазове суперзасићење, а након тога и нуклеацију и раст кристала. </a:t>
            </a:r>
          </a:p>
          <a:p>
            <a:r>
              <a:rPr lang="ru-RU" sz="2800" b="0" i="0" u="none" strike="noStrike" baseline="0" dirty="0">
                <a:solidFill>
                  <a:srgbClr val="000000"/>
                </a:solidFill>
                <a:latin typeface="Cambria" panose="02040503050406030204" pitchFamily="18" charset="0"/>
              </a:rPr>
              <a:t>У поступку висеће капи (</a:t>
            </a:r>
            <a:r>
              <a:rPr lang="ru-RU" sz="2800" b="1" i="1" u="none" strike="noStrike" baseline="0" dirty="0">
                <a:solidFill>
                  <a:srgbClr val="000000"/>
                </a:solidFill>
                <a:latin typeface="Cambria" panose="02040503050406030204" pitchFamily="18" charset="0"/>
              </a:rPr>
              <a:t>Слика a</a:t>
            </a:r>
            <a:r>
              <a:rPr lang="ru-RU" sz="2800" b="0" i="0" u="none" strike="noStrike" baseline="0" dirty="0">
                <a:solidFill>
                  <a:srgbClr val="000000"/>
                </a:solidFill>
                <a:latin typeface="Cambria" panose="02040503050406030204" pitchFamily="18" charset="0"/>
              </a:rPr>
              <a:t>), кап се ставља на доњу страну силиконске покровне плочице, а код технике седеће капи (</a:t>
            </a:r>
            <a:r>
              <a:rPr lang="ru-RU" sz="2800" b="1" i="1" u="none" strike="noStrike" baseline="0" dirty="0">
                <a:solidFill>
                  <a:srgbClr val="000000"/>
                </a:solidFill>
                <a:latin typeface="Cambria" panose="02040503050406030204" pitchFamily="18" charset="0"/>
              </a:rPr>
              <a:t>Слика б</a:t>
            </a:r>
            <a:r>
              <a:rPr lang="ru-RU" sz="2800" b="0" i="0" u="none" strike="noStrike" baseline="0" dirty="0">
                <a:solidFill>
                  <a:srgbClr val="000000"/>
                </a:solidFill>
                <a:latin typeface="Cambria" panose="02040503050406030204" pitchFamily="18" charset="0"/>
              </a:rPr>
              <a:t>), она се поставља на пластичну или стаклену подлогу (мостић) изнад површине резервоара. </a:t>
            </a:r>
          </a:p>
          <a:p>
            <a:r>
              <a:rPr lang="ru-RU" sz="2800" b="0" i="0" u="none" strike="noStrike" baseline="0" dirty="0">
                <a:solidFill>
                  <a:srgbClr val="000000"/>
                </a:solidFill>
                <a:latin typeface="Cambria" panose="02040503050406030204" pitchFamily="18" charset="0"/>
              </a:rPr>
              <a:t>Коначно, код капи у сендвичу (</a:t>
            </a:r>
            <a:r>
              <a:rPr lang="ru-RU" sz="2800" b="1" i="1" u="none" strike="noStrike" baseline="0" dirty="0">
                <a:solidFill>
                  <a:srgbClr val="000000"/>
                </a:solidFill>
                <a:latin typeface="Cambria" panose="02040503050406030204" pitchFamily="18" charset="0"/>
              </a:rPr>
              <a:t>Слика в</a:t>
            </a:r>
            <a:r>
              <a:rPr lang="ru-RU" sz="2800" b="0" i="0" u="none" strike="noStrike" baseline="0" dirty="0">
                <a:solidFill>
                  <a:srgbClr val="000000"/>
                </a:solidFill>
                <a:latin typeface="Cambria" panose="02040503050406030204" pitchFamily="18" charset="0"/>
              </a:rPr>
              <a:t>), протеин помешан са преципитантом се ставља између две покровне плочице, од којих једна затвара бунарић. </a:t>
            </a:r>
            <a:endParaRPr lang="en-US" dirty="0"/>
          </a:p>
        </p:txBody>
      </p:sp>
      <p:pic>
        <p:nvPicPr>
          <p:cNvPr id="5" name="Picture 4">
            <a:extLst>
              <a:ext uri="{FF2B5EF4-FFF2-40B4-BE49-F238E27FC236}">
                <a16:creationId xmlns:a16="http://schemas.microsoft.com/office/drawing/2014/main" id="{BFFAFF53-E92D-4715-BE2D-C6C5A698B1DC}"/>
              </a:ext>
            </a:extLst>
          </p:cNvPr>
          <p:cNvPicPr>
            <a:picLocks noChangeAspect="1"/>
          </p:cNvPicPr>
          <p:nvPr/>
        </p:nvPicPr>
        <p:blipFill>
          <a:blip r:embed="rId2"/>
          <a:stretch>
            <a:fillRect/>
          </a:stretch>
        </p:blipFill>
        <p:spPr>
          <a:xfrm>
            <a:off x="7190275" y="1825625"/>
            <a:ext cx="4456090" cy="4105072"/>
          </a:xfrm>
          <a:prstGeom prst="rect">
            <a:avLst/>
          </a:prstGeom>
        </p:spPr>
      </p:pic>
      <p:pic>
        <p:nvPicPr>
          <p:cNvPr id="6" name="Picture 5">
            <a:extLst>
              <a:ext uri="{FF2B5EF4-FFF2-40B4-BE49-F238E27FC236}">
                <a16:creationId xmlns:a16="http://schemas.microsoft.com/office/drawing/2014/main" id="{D27DA16D-51AF-44B9-BAE1-3D01BF4C40CE}"/>
              </a:ext>
            </a:extLst>
          </p:cNvPr>
          <p:cNvPicPr>
            <a:picLocks noChangeAspect="1"/>
          </p:cNvPicPr>
          <p:nvPr/>
        </p:nvPicPr>
        <p:blipFill>
          <a:blip r:embed="rId3"/>
          <a:stretch>
            <a:fillRect/>
          </a:stretch>
        </p:blipFill>
        <p:spPr>
          <a:xfrm>
            <a:off x="8221868" y="5913038"/>
            <a:ext cx="2575783" cy="944962"/>
          </a:xfrm>
          <a:prstGeom prst="rect">
            <a:avLst/>
          </a:prstGeom>
        </p:spPr>
      </p:pic>
    </p:spTree>
    <p:extLst>
      <p:ext uri="{BB962C8B-B14F-4D97-AF65-F5344CB8AC3E}">
        <p14:creationId xmlns:p14="http://schemas.microsoft.com/office/powerpoint/2010/main" val="17410174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3E8D0-30D7-40BD-863B-367BECF7FC41}"/>
              </a:ext>
            </a:extLst>
          </p:cNvPr>
          <p:cNvSpPr>
            <a:spLocks noGrp="1"/>
          </p:cNvSpPr>
          <p:nvPr>
            <p:ph type="title"/>
          </p:nvPr>
        </p:nvSpPr>
        <p:spPr/>
        <p:txBody>
          <a:bodyPr/>
          <a:lstStyle/>
          <a:p>
            <a:r>
              <a:rPr kumimoji="0" lang="sr-Cyrl-RS" sz="4400" b="1" i="0" u="none" strike="noStrike" kern="1200" cap="none" spc="0" normalizeH="0" baseline="0" noProof="0" dirty="0">
                <a:ln>
                  <a:noFill/>
                </a:ln>
                <a:solidFill>
                  <a:srgbClr val="000000"/>
                </a:solidFill>
                <a:effectLst/>
                <a:uLnTx/>
                <a:uFillTx/>
                <a:latin typeface="Cambria" panose="02040503050406030204" pitchFamily="18" charset="0"/>
                <a:ea typeface="+mj-ea"/>
                <a:cs typeface="+mj-cs"/>
              </a:rPr>
              <a:t>Технике за добијање протеинских кристала-метода смеше</a:t>
            </a:r>
            <a:endParaRPr lang="en-US" dirty="0"/>
          </a:p>
        </p:txBody>
      </p:sp>
      <p:sp>
        <p:nvSpPr>
          <p:cNvPr id="3" name="Content Placeholder 2">
            <a:extLst>
              <a:ext uri="{FF2B5EF4-FFF2-40B4-BE49-F238E27FC236}">
                <a16:creationId xmlns:a16="http://schemas.microsoft.com/office/drawing/2014/main" id="{110670FC-B734-4DFC-B541-0A0B4E207403}"/>
              </a:ext>
            </a:extLst>
          </p:cNvPr>
          <p:cNvSpPr>
            <a:spLocks noGrp="1"/>
          </p:cNvSpPr>
          <p:nvPr>
            <p:ph idx="1"/>
          </p:nvPr>
        </p:nvSpPr>
        <p:spPr>
          <a:xfrm>
            <a:off x="838200" y="2469094"/>
            <a:ext cx="9443720" cy="4351338"/>
          </a:xfrm>
        </p:spPr>
        <p:txBody>
          <a:bodyPr>
            <a:normAutofit/>
          </a:bodyPr>
          <a:lstStyle/>
          <a:p>
            <a:r>
              <a:rPr lang="ru-RU" sz="2800" b="0" i="0" u="none" strike="noStrike" baseline="0" dirty="0">
                <a:solidFill>
                  <a:srgbClr val="000000"/>
                </a:solidFill>
                <a:latin typeface="Cambria" panose="02040503050406030204" pitchFamily="18" charset="0"/>
              </a:rPr>
              <a:t>Код методе смеше, суперзасићење се постиже директно. Узорак се меша са преципитантом и одговарајућим адитивима да би се створио хомогени кристализа-циони медијум, након чега се мешавина оставља да мирује (уз избегавање вибрација). </a:t>
            </a:r>
            <a:endParaRPr lang="en-US" dirty="0"/>
          </a:p>
        </p:txBody>
      </p:sp>
    </p:spTree>
    <p:extLst>
      <p:ext uri="{BB962C8B-B14F-4D97-AF65-F5344CB8AC3E}">
        <p14:creationId xmlns:p14="http://schemas.microsoft.com/office/powerpoint/2010/main" val="4574014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3E8D0-30D7-40BD-863B-367BECF7FC41}"/>
              </a:ext>
            </a:extLst>
          </p:cNvPr>
          <p:cNvSpPr>
            <a:spLocks noGrp="1"/>
          </p:cNvSpPr>
          <p:nvPr>
            <p:ph type="title"/>
          </p:nvPr>
        </p:nvSpPr>
        <p:spPr/>
        <p:txBody>
          <a:bodyPr>
            <a:normAutofit fontScale="90000"/>
          </a:bodyPr>
          <a:lstStyle/>
          <a:p>
            <a:r>
              <a:rPr kumimoji="0" lang="sr-Cyrl-RS" sz="4400" b="1" i="0" u="none" strike="noStrike" kern="1200" cap="none" spc="0" normalizeH="0" baseline="0" noProof="0" dirty="0">
                <a:ln>
                  <a:noFill/>
                </a:ln>
                <a:solidFill>
                  <a:srgbClr val="000000"/>
                </a:solidFill>
                <a:effectLst/>
                <a:uLnTx/>
                <a:uFillTx/>
                <a:latin typeface="Cambria" panose="02040503050406030204" pitchFamily="18" charset="0"/>
                <a:ea typeface="+mj-ea"/>
                <a:cs typeface="+mj-cs"/>
              </a:rPr>
              <a:t>Технике за добијање протеинских кристала-метода смеше и микросмеше</a:t>
            </a:r>
            <a:endParaRPr lang="en-US" dirty="0"/>
          </a:p>
        </p:txBody>
      </p:sp>
      <p:sp>
        <p:nvSpPr>
          <p:cNvPr id="3" name="Content Placeholder 2">
            <a:extLst>
              <a:ext uri="{FF2B5EF4-FFF2-40B4-BE49-F238E27FC236}">
                <a16:creationId xmlns:a16="http://schemas.microsoft.com/office/drawing/2014/main" id="{110670FC-B734-4DFC-B541-0A0B4E207403}"/>
              </a:ext>
            </a:extLst>
          </p:cNvPr>
          <p:cNvSpPr>
            <a:spLocks noGrp="1"/>
          </p:cNvSpPr>
          <p:nvPr>
            <p:ph idx="1"/>
          </p:nvPr>
        </p:nvSpPr>
        <p:spPr>
          <a:xfrm>
            <a:off x="838199" y="1591733"/>
            <a:ext cx="4360333" cy="4901142"/>
          </a:xfrm>
        </p:spPr>
        <p:txBody>
          <a:bodyPr>
            <a:noAutofit/>
          </a:bodyPr>
          <a:lstStyle/>
          <a:p>
            <a:r>
              <a:rPr lang="ru-RU" sz="2000" b="0" i="0" u="none" strike="noStrike" baseline="0" dirty="0">
                <a:solidFill>
                  <a:srgbClr val="000000"/>
                </a:solidFill>
                <a:latin typeface="Cambria" panose="02040503050406030204" pitchFamily="18" charset="0"/>
              </a:rPr>
              <a:t>Постоје две варијанте ове технике.</a:t>
            </a:r>
          </a:p>
          <a:p>
            <a:r>
              <a:rPr lang="ru-RU" sz="2000" b="0" i="0" u="none" strike="noStrike" baseline="0" dirty="0">
                <a:solidFill>
                  <a:srgbClr val="000000"/>
                </a:solidFill>
                <a:latin typeface="Cambria" panose="02040503050406030204" pitchFamily="18" charset="0"/>
              </a:rPr>
              <a:t> Код прве варијанте, </a:t>
            </a:r>
            <a:r>
              <a:rPr lang="ru-RU" sz="2000" b="1" i="0" u="none" strike="noStrike" baseline="0" dirty="0">
                <a:solidFill>
                  <a:srgbClr val="FF0000"/>
                </a:solidFill>
                <a:latin typeface="Cambria" panose="02040503050406030204" pitchFamily="18" charset="0"/>
              </a:rPr>
              <a:t>методе смеше </a:t>
            </a:r>
            <a:r>
              <a:rPr lang="ru-RU" sz="2000" b="0" i="0" u="none" strike="noStrike" baseline="0" dirty="0">
                <a:solidFill>
                  <a:srgbClr val="000000"/>
                </a:solidFill>
                <a:latin typeface="Cambria" panose="02040503050406030204" pitchFamily="18" charset="0"/>
              </a:rPr>
              <a:t>(</a:t>
            </a:r>
            <a:r>
              <a:rPr lang="ru-RU" sz="2000" b="1" i="1" u="none" strike="noStrike" baseline="0" dirty="0">
                <a:solidFill>
                  <a:srgbClr val="000000"/>
                </a:solidFill>
                <a:latin typeface="Cambria" panose="02040503050406030204" pitchFamily="18" charset="0"/>
              </a:rPr>
              <a:t>Слика а</a:t>
            </a:r>
            <a:r>
              <a:rPr lang="ru-RU" sz="2000" b="0" i="0" u="none" strike="noStrike" baseline="0" dirty="0">
                <a:solidFill>
                  <a:srgbClr val="000000"/>
                </a:solidFill>
                <a:latin typeface="Cambria" panose="02040503050406030204" pitchFamily="18" charset="0"/>
              </a:rPr>
              <a:t>), у бочицу се стављају претходно измешани презасићени раствори протеина и преципитанта, након чега се она херметички затвара и оставља да мирује. </a:t>
            </a:r>
          </a:p>
          <a:p>
            <a:r>
              <a:rPr lang="ru-RU" sz="2000" b="0" i="0" u="none" strike="noStrike" baseline="0" dirty="0">
                <a:solidFill>
                  <a:srgbClr val="000000"/>
                </a:solidFill>
                <a:latin typeface="Cambria" panose="02040503050406030204" pitchFamily="18" charset="0"/>
              </a:rPr>
              <a:t>У другој варијанти методе, која се још назива и </a:t>
            </a:r>
            <a:r>
              <a:rPr lang="ru-RU" sz="2000" b="1" i="0" u="none" strike="noStrike" baseline="0" dirty="0">
                <a:solidFill>
                  <a:srgbClr val="FF0000"/>
                </a:solidFill>
                <a:latin typeface="Cambria" panose="02040503050406030204" pitchFamily="18" charset="0"/>
              </a:rPr>
              <a:t>метода микросмеше </a:t>
            </a:r>
            <a:r>
              <a:rPr lang="ru-RU" sz="2000" b="0" i="0" u="none" strike="noStrike" baseline="0" dirty="0">
                <a:solidFill>
                  <a:srgbClr val="000000"/>
                </a:solidFill>
                <a:latin typeface="Cambria" panose="02040503050406030204" pitchFamily="18" charset="0"/>
              </a:rPr>
              <a:t>(</a:t>
            </a:r>
            <a:r>
              <a:rPr lang="ru-RU" sz="2000" b="1" i="1" u="none" strike="noStrike" baseline="0" dirty="0">
                <a:solidFill>
                  <a:srgbClr val="000000"/>
                </a:solidFill>
                <a:latin typeface="Cambria" panose="02040503050406030204" pitchFamily="18" charset="0"/>
              </a:rPr>
              <a:t>Слика б</a:t>
            </a:r>
            <a:r>
              <a:rPr lang="ru-RU" sz="2000" b="0" i="0" u="none" strike="noStrike" baseline="0" dirty="0">
                <a:solidFill>
                  <a:srgbClr val="000000"/>
                </a:solidFill>
                <a:latin typeface="Cambria" panose="02040503050406030204" pitchFamily="18" charset="0"/>
              </a:rPr>
              <a:t>), мала кап која садржи засићени раствор и протеина и преципитанта се урања у инертно уље како би се спречило исправање узорка и оставља да мирује до појаве кристала. </a:t>
            </a:r>
            <a:endParaRPr lang="en-US" sz="2000" dirty="0"/>
          </a:p>
        </p:txBody>
      </p:sp>
      <p:pic>
        <p:nvPicPr>
          <p:cNvPr id="7" name="Picture 6">
            <a:extLst>
              <a:ext uri="{FF2B5EF4-FFF2-40B4-BE49-F238E27FC236}">
                <a16:creationId xmlns:a16="http://schemas.microsoft.com/office/drawing/2014/main" id="{069419E0-9CAC-407D-8465-A67F473163C6}"/>
              </a:ext>
            </a:extLst>
          </p:cNvPr>
          <p:cNvPicPr>
            <a:picLocks noChangeAspect="1"/>
          </p:cNvPicPr>
          <p:nvPr/>
        </p:nvPicPr>
        <p:blipFill>
          <a:blip r:embed="rId2"/>
          <a:stretch>
            <a:fillRect/>
          </a:stretch>
        </p:blipFill>
        <p:spPr>
          <a:xfrm>
            <a:off x="5345231" y="1865008"/>
            <a:ext cx="6593983" cy="2619983"/>
          </a:xfrm>
          <a:prstGeom prst="rect">
            <a:avLst/>
          </a:prstGeom>
        </p:spPr>
      </p:pic>
      <p:pic>
        <p:nvPicPr>
          <p:cNvPr id="9" name="Picture 8">
            <a:extLst>
              <a:ext uri="{FF2B5EF4-FFF2-40B4-BE49-F238E27FC236}">
                <a16:creationId xmlns:a16="http://schemas.microsoft.com/office/drawing/2014/main" id="{4C06B9EC-966C-40EC-8B2B-748862B6BF4F}"/>
              </a:ext>
            </a:extLst>
          </p:cNvPr>
          <p:cNvPicPr>
            <a:picLocks noChangeAspect="1"/>
          </p:cNvPicPr>
          <p:nvPr/>
        </p:nvPicPr>
        <p:blipFill>
          <a:blip r:embed="rId3"/>
          <a:stretch>
            <a:fillRect/>
          </a:stretch>
        </p:blipFill>
        <p:spPr>
          <a:xfrm>
            <a:off x="5486400" y="4876151"/>
            <a:ext cx="6069523" cy="549888"/>
          </a:xfrm>
          <a:prstGeom prst="rect">
            <a:avLst/>
          </a:prstGeom>
        </p:spPr>
      </p:pic>
    </p:spTree>
    <p:extLst>
      <p:ext uri="{BB962C8B-B14F-4D97-AF65-F5344CB8AC3E}">
        <p14:creationId xmlns:p14="http://schemas.microsoft.com/office/powerpoint/2010/main" val="41764456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3E8D0-30D7-40BD-863B-367BECF7FC41}"/>
              </a:ext>
            </a:extLst>
          </p:cNvPr>
          <p:cNvSpPr>
            <a:spLocks noGrp="1"/>
          </p:cNvSpPr>
          <p:nvPr>
            <p:ph type="title"/>
          </p:nvPr>
        </p:nvSpPr>
        <p:spPr/>
        <p:txBody>
          <a:bodyPr>
            <a:normAutofit/>
          </a:bodyPr>
          <a:lstStyle/>
          <a:p>
            <a:pPr algn="r"/>
            <a:r>
              <a:rPr kumimoji="0" lang="sr-Cyrl-RS" sz="4400" b="1" i="0" u="none" strike="noStrike" kern="1200" cap="none" spc="0" normalizeH="0" baseline="0" noProof="0" dirty="0">
                <a:ln>
                  <a:noFill/>
                </a:ln>
                <a:solidFill>
                  <a:srgbClr val="000000"/>
                </a:solidFill>
                <a:effectLst/>
                <a:uLnTx/>
                <a:uFillTx/>
                <a:latin typeface="Cambria" panose="02040503050406030204" pitchFamily="18" charset="0"/>
                <a:ea typeface="+mj-ea"/>
                <a:cs typeface="+mj-cs"/>
              </a:rPr>
              <a:t>Технике за добијање протеинских             кристала</a:t>
            </a:r>
            <a:endParaRPr lang="en-US" dirty="0"/>
          </a:p>
        </p:txBody>
      </p:sp>
      <p:sp>
        <p:nvSpPr>
          <p:cNvPr id="3" name="Content Placeholder 2">
            <a:extLst>
              <a:ext uri="{FF2B5EF4-FFF2-40B4-BE49-F238E27FC236}">
                <a16:creationId xmlns:a16="http://schemas.microsoft.com/office/drawing/2014/main" id="{110670FC-B734-4DFC-B541-0A0B4E207403}"/>
              </a:ext>
            </a:extLst>
          </p:cNvPr>
          <p:cNvSpPr>
            <a:spLocks noGrp="1"/>
          </p:cNvSpPr>
          <p:nvPr>
            <p:ph idx="1"/>
          </p:nvPr>
        </p:nvSpPr>
        <p:spPr>
          <a:xfrm>
            <a:off x="838200" y="1202267"/>
            <a:ext cx="4343400" cy="4974696"/>
          </a:xfrm>
        </p:spPr>
        <p:txBody>
          <a:bodyPr>
            <a:noAutofit/>
          </a:bodyPr>
          <a:lstStyle/>
          <a:p>
            <a:r>
              <a:rPr lang="ru-RU" sz="2000" b="0" i="0" u="none" strike="noStrike" baseline="0" dirty="0">
                <a:solidFill>
                  <a:srgbClr val="000000"/>
                </a:solidFill>
                <a:latin typeface="Cambria" panose="02040503050406030204" pitchFamily="18" charset="0"/>
              </a:rPr>
              <a:t>Сноп X-зрака након проласка кроз кристал пада на фотографски филм и реагује са фотографком емулзијом (</a:t>
            </a:r>
            <a:r>
              <a:rPr lang="ru-RU" sz="2000" b="1" i="1" u="none" strike="noStrike" baseline="0" dirty="0">
                <a:solidFill>
                  <a:srgbClr val="000000"/>
                </a:solidFill>
                <a:latin typeface="Cambria" panose="02040503050406030204" pitchFamily="18" charset="0"/>
              </a:rPr>
              <a:t>Слика а</a:t>
            </a:r>
            <a:r>
              <a:rPr lang="ru-RU" sz="2000" b="0" i="0" u="none" strike="noStrike" baseline="0" dirty="0">
                <a:solidFill>
                  <a:srgbClr val="000000"/>
                </a:solidFill>
                <a:latin typeface="Cambria" panose="02040503050406030204" pitchFamily="18" charset="0"/>
              </a:rPr>
              <a:t>), након чијег развијања се добије одговарајућа слика (</a:t>
            </a:r>
            <a:r>
              <a:rPr lang="ru-RU" sz="2000" b="1" i="1" u="none" strike="noStrike" baseline="0" dirty="0">
                <a:solidFill>
                  <a:srgbClr val="000000"/>
                </a:solidFill>
                <a:latin typeface="Cambria" panose="02040503050406030204" pitchFamily="18" charset="0"/>
              </a:rPr>
              <a:t>Слика б</a:t>
            </a:r>
            <a:r>
              <a:rPr lang="ru-RU" sz="2000" b="0" i="0" u="none" strike="noStrike" baseline="0" dirty="0">
                <a:solidFill>
                  <a:srgbClr val="000000"/>
                </a:solidFill>
                <a:latin typeface="Cambria" panose="02040503050406030204" pitchFamily="18" charset="0"/>
              </a:rPr>
              <a:t>).</a:t>
            </a:r>
          </a:p>
          <a:p>
            <a:r>
              <a:rPr lang="ru-RU" sz="2000" b="0" i="0" u="none" strike="noStrike" baseline="0" dirty="0">
                <a:solidFill>
                  <a:srgbClr val="000000"/>
                </a:solidFill>
                <a:latin typeface="Cambria" panose="02040503050406030204" pitchFamily="18" charset="0"/>
              </a:rPr>
              <a:t> Тако добијене слике омогућавају да се стекне увид у просторну организацију датог протеина, односно прецизну локацију атома унутар његовог кристала, тј. дужину веза и углова између њих (</a:t>
            </a:r>
            <a:r>
              <a:rPr lang="ru-RU" sz="2000" b="1" i="1" u="none" strike="noStrike" baseline="0" dirty="0">
                <a:solidFill>
                  <a:srgbClr val="000000"/>
                </a:solidFill>
                <a:latin typeface="Cambria" panose="02040503050406030204" pitchFamily="18" charset="0"/>
              </a:rPr>
              <a:t>Слика в</a:t>
            </a:r>
            <a:r>
              <a:rPr lang="ru-RU" sz="2000" b="0" i="0" u="none" strike="noStrike" baseline="0" dirty="0">
                <a:solidFill>
                  <a:srgbClr val="000000"/>
                </a:solidFill>
                <a:latin typeface="Cambria" panose="02040503050406030204" pitchFamily="18" charset="0"/>
              </a:rPr>
              <a:t>). </a:t>
            </a:r>
          </a:p>
          <a:p>
            <a:r>
              <a:rPr lang="ru-RU" sz="2000" b="0" i="0" u="none" strike="noStrike" baseline="0" dirty="0">
                <a:solidFill>
                  <a:srgbClr val="000000"/>
                </a:solidFill>
                <a:latin typeface="Cambria" panose="02040503050406030204" pitchFamily="18" charset="0"/>
              </a:rPr>
              <a:t>Овом техником је, на пример, откривена грађа преко 90 000 протеина, али и грађа молекула ДНК и мале рибозомске субјединице. </a:t>
            </a:r>
            <a:endParaRPr lang="en-US" sz="2000" dirty="0"/>
          </a:p>
        </p:txBody>
      </p:sp>
      <p:pic>
        <p:nvPicPr>
          <p:cNvPr id="5" name="Picture 4">
            <a:extLst>
              <a:ext uri="{FF2B5EF4-FFF2-40B4-BE49-F238E27FC236}">
                <a16:creationId xmlns:a16="http://schemas.microsoft.com/office/drawing/2014/main" id="{16BD183F-D9C0-47AD-8CA0-5C0D391E308C}"/>
              </a:ext>
            </a:extLst>
          </p:cNvPr>
          <p:cNvPicPr>
            <a:picLocks noChangeAspect="1"/>
          </p:cNvPicPr>
          <p:nvPr/>
        </p:nvPicPr>
        <p:blipFill>
          <a:blip r:embed="rId2"/>
          <a:stretch>
            <a:fillRect/>
          </a:stretch>
        </p:blipFill>
        <p:spPr>
          <a:xfrm>
            <a:off x="5090160" y="2233853"/>
            <a:ext cx="6936503" cy="2835987"/>
          </a:xfrm>
          <a:prstGeom prst="rect">
            <a:avLst/>
          </a:prstGeom>
        </p:spPr>
      </p:pic>
    </p:spTree>
    <p:extLst>
      <p:ext uri="{BB962C8B-B14F-4D97-AF65-F5344CB8AC3E}">
        <p14:creationId xmlns:p14="http://schemas.microsoft.com/office/powerpoint/2010/main" val="19293132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3E8D0-30D7-40BD-863B-367BECF7FC41}"/>
              </a:ext>
            </a:extLst>
          </p:cNvPr>
          <p:cNvSpPr>
            <a:spLocks noGrp="1"/>
          </p:cNvSpPr>
          <p:nvPr>
            <p:ph type="title"/>
          </p:nvPr>
        </p:nvSpPr>
        <p:spPr/>
        <p:txBody>
          <a:bodyPr>
            <a:normAutofit/>
          </a:bodyPr>
          <a:lstStyle/>
          <a:p>
            <a:r>
              <a:rPr kumimoji="0" lang="sr-Cyrl-RS" sz="4400" b="1" i="0" u="none" strike="noStrike" kern="1200" cap="none" spc="0" normalizeH="0" baseline="0" noProof="0" dirty="0">
                <a:ln>
                  <a:noFill/>
                </a:ln>
                <a:solidFill>
                  <a:srgbClr val="000000"/>
                </a:solidFill>
                <a:effectLst/>
                <a:uLnTx/>
                <a:uFillTx/>
                <a:latin typeface="Cambria" panose="02040503050406030204" pitchFamily="18" charset="0"/>
                <a:ea typeface="+mj-ea"/>
                <a:cs typeface="+mj-cs"/>
              </a:rPr>
              <a:t>Технике за добијање протеинских кристала</a:t>
            </a:r>
            <a:endParaRPr lang="en-US" dirty="0"/>
          </a:p>
        </p:txBody>
      </p:sp>
      <p:sp>
        <p:nvSpPr>
          <p:cNvPr id="3" name="Content Placeholder 2">
            <a:extLst>
              <a:ext uri="{FF2B5EF4-FFF2-40B4-BE49-F238E27FC236}">
                <a16:creationId xmlns:a16="http://schemas.microsoft.com/office/drawing/2014/main" id="{110670FC-B734-4DFC-B541-0A0B4E207403}"/>
              </a:ext>
            </a:extLst>
          </p:cNvPr>
          <p:cNvSpPr>
            <a:spLocks noGrp="1"/>
          </p:cNvSpPr>
          <p:nvPr>
            <p:ph idx="1"/>
          </p:nvPr>
        </p:nvSpPr>
        <p:spPr>
          <a:xfrm>
            <a:off x="838200" y="1825625"/>
            <a:ext cx="10622280" cy="4351338"/>
          </a:xfrm>
        </p:spPr>
        <p:txBody>
          <a:bodyPr>
            <a:normAutofit/>
          </a:bodyPr>
          <a:lstStyle/>
          <a:p>
            <a:r>
              <a:rPr lang="ru-RU" sz="2800" b="0" i="0" u="none" strike="noStrike" baseline="0" dirty="0">
                <a:solidFill>
                  <a:srgbClr val="000000"/>
                </a:solidFill>
                <a:latin typeface="Cambria" panose="02040503050406030204" pitchFamily="18" charset="0"/>
              </a:rPr>
              <a:t>Дифракција X-зрака од стране високо квалитетних кристала остаје најпоузданија метода да се добије детаљна структурна информација која обезбеђује дубок увид у молекуларне механизме који леже у основи функције биомакромолекула и начине на које они интерагују како би формирали сложене супрамолекулске комплексе. </a:t>
            </a:r>
          </a:p>
          <a:p>
            <a:r>
              <a:rPr lang="ru-RU" sz="2800" b="0" i="0" u="none" strike="noStrike" baseline="0" dirty="0">
                <a:solidFill>
                  <a:srgbClr val="000000"/>
                </a:solidFill>
                <a:latin typeface="Cambria" panose="02040503050406030204" pitchFamily="18" charset="0"/>
              </a:rPr>
              <a:t>Осим тога, познавање молекула на атомском нивоу омогућава у области фармације рационално дизајнирање нових лекова. </a:t>
            </a:r>
            <a:endParaRPr lang="en-US" dirty="0"/>
          </a:p>
        </p:txBody>
      </p:sp>
    </p:spTree>
    <p:extLst>
      <p:ext uri="{BB962C8B-B14F-4D97-AF65-F5344CB8AC3E}">
        <p14:creationId xmlns:p14="http://schemas.microsoft.com/office/powerpoint/2010/main" val="24512135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E40563-493E-41CB-8D74-F916CA872578}"/>
              </a:ext>
            </a:extLst>
          </p:cNvPr>
          <p:cNvSpPr>
            <a:spLocks noGrp="1"/>
          </p:cNvSpPr>
          <p:nvPr>
            <p:ph type="ctrTitle"/>
          </p:nvPr>
        </p:nvSpPr>
        <p:spPr>
          <a:xfrm>
            <a:off x="363070" y="1525775"/>
            <a:ext cx="11465859" cy="2387600"/>
          </a:xfrm>
        </p:spPr>
        <p:txBody>
          <a:bodyPr>
            <a:noAutofit/>
          </a:bodyPr>
          <a:lstStyle/>
          <a:p>
            <a:r>
              <a:rPr lang="sr-Cyrl-RS" sz="4400" b="1" i="0" u="none" strike="noStrike" baseline="0" dirty="0">
                <a:solidFill>
                  <a:srgbClr val="000000"/>
                </a:solidFill>
                <a:latin typeface="Cambria" panose="02040503050406030204" pitchFamily="18" charset="0"/>
              </a:rPr>
              <a:t>ДЕТЕКЦИЈА ПРИСУСТВА СПЕЦИФИЧНИХ ПРОТЕИНА </a:t>
            </a:r>
            <a:endParaRPr lang="en-US" sz="4400" b="1"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7105274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3E8D0-30D7-40BD-863B-367BECF7FC41}"/>
              </a:ext>
            </a:extLst>
          </p:cNvPr>
          <p:cNvSpPr>
            <a:spLocks noGrp="1"/>
          </p:cNvSpPr>
          <p:nvPr>
            <p:ph type="title"/>
          </p:nvPr>
        </p:nvSpPr>
        <p:spPr/>
        <p:txBody>
          <a:bodyPr>
            <a:normAutofit/>
          </a:bodyPr>
          <a:lstStyle/>
          <a:p>
            <a:r>
              <a:rPr kumimoji="0" lang="sr-Cyrl-RS" sz="4400" b="1" i="0" u="none" strike="noStrike" kern="1200" cap="none" spc="0" normalizeH="0" baseline="0" noProof="0" dirty="0">
                <a:ln>
                  <a:noFill/>
                </a:ln>
                <a:solidFill>
                  <a:srgbClr val="000000"/>
                </a:solidFill>
                <a:effectLst/>
                <a:uLnTx/>
                <a:uFillTx/>
                <a:latin typeface="Cambria" panose="02040503050406030204" pitchFamily="18" charset="0"/>
                <a:ea typeface="+mj-ea"/>
                <a:cs typeface="+mj-cs"/>
              </a:rPr>
              <a:t>Технике за добијање протеинских кристала</a:t>
            </a:r>
            <a:endParaRPr lang="en-US" dirty="0"/>
          </a:p>
        </p:txBody>
      </p:sp>
      <p:sp>
        <p:nvSpPr>
          <p:cNvPr id="3" name="Content Placeholder 2">
            <a:extLst>
              <a:ext uri="{FF2B5EF4-FFF2-40B4-BE49-F238E27FC236}">
                <a16:creationId xmlns:a16="http://schemas.microsoft.com/office/drawing/2014/main" id="{110670FC-B734-4DFC-B541-0A0B4E207403}"/>
              </a:ext>
            </a:extLst>
          </p:cNvPr>
          <p:cNvSpPr>
            <a:spLocks noGrp="1"/>
          </p:cNvSpPr>
          <p:nvPr>
            <p:ph idx="1"/>
          </p:nvPr>
        </p:nvSpPr>
        <p:spPr>
          <a:xfrm>
            <a:off x="838200" y="1825625"/>
            <a:ext cx="10622280" cy="4351338"/>
          </a:xfrm>
        </p:spPr>
        <p:txBody>
          <a:bodyPr>
            <a:normAutofit/>
          </a:bodyPr>
          <a:lstStyle/>
          <a:p>
            <a:r>
              <a:rPr lang="ru-RU" sz="2800" b="0" i="0" u="none" strike="noStrike" baseline="0" dirty="0">
                <a:solidFill>
                  <a:srgbClr val="000000"/>
                </a:solidFill>
                <a:latin typeface="Cambria" panose="02040503050406030204" pitchFamily="18" charset="0"/>
              </a:rPr>
              <a:t>У новије време се тродимензионална структура неких малих протеина одређује методом </a:t>
            </a:r>
            <a:r>
              <a:rPr lang="ru-RU" sz="2800" b="0" i="1" u="none" strike="noStrike" baseline="0" dirty="0">
                <a:solidFill>
                  <a:srgbClr val="000000"/>
                </a:solidFill>
                <a:latin typeface="Cambria" panose="02040503050406030204" pitchFamily="18" charset="0"/>
              </a:rPr>
              <a:t>магнетне нуклеарне резонанце </a:t>
            </a:r>
            <a:r>
              <a:rPr lang="ru-RU" sz="2800" b="0" i="0" u="none" strike="noStrike" baseline="0" dirty="0">
                <a:solidFill>
                  <a:srgbClr val="000000"/>
                </a:solidFill>
                <a:latin typeface="Cambria" panose="02040503050406030204" pitchFamily="18" charset="0"/>
              </a:rPr>
              <a:t>(МНР). </a:t>
            </a:r>
          </a:p>
          <a:p>
            <a:r>
              <a:rPr lang="ru-RU" sz="2800" b="0" i="0" u="none" strike="noStrike" baseline="0" dirty="0">
                <a:solidFill>
                  <a:srgbClr val="000000"/>
                </a:solidFill>
                <a:latin typeface="Cambria" panose="02040503050406030204" pitchFamily="18" charset="0"/>
              </a:rPr>
              <a:t>Раствор протеина се смешта у магнетно поље, а затим се мере ефекти различитих радио-фреквенци на резонанце различитих атома у протеину. </a:t>
            </a:r>
          </a:p>
          <a:p>
            <a:r>
              <a:rPr lang="ru-RU" sz="2800" b="0" i="0" u="none" strike="noStrike" baseline="0" dirty="0">
                <a:solidFill>
                  <a:srgbClr val="000000"/>
                </a:solidFill>
                <a:latin typeface="Cambria" panose="02040503050406030204" pitchFamily="18" charset="0"/>
              </a:rPr>
              <a:t>Иако не захтева да протеини буду у кристалном стању, ова техника има извесно ограничење, јер може да се успешно примени само на релативно мале протеине до око 150 аминокиселина. </a:t>
            </a:r>
            <a:endParaRPr lang="en-US" dirty="0"/>
          </a:p>
        </p:txBody>
      </p:sp>
    </p:spTree>
    <p:extLst>
      <p:ext uri="{BB962C8B-B14F-4D97-AF65-F5344CB8AC3E}">
        <p14:creationId xmlns:p14="http://schemas.microsoft.com/office/powerpoint/2010/main" val="27172428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F0E534-2E6E-4935-BC94-72E7991EB298}"/>
              </a:ext>
            </a:extLst>
          </p:cNvPr>
          <p:cNvSpPr>
            <a:spLocks noGrp="1"/>
          </p:cNvSpPr>
          <p:nvPr>
            <p:ph type="title"/>
          </p:nvPr>
        </p:nvSpPr>
        <p:spPr/>
        <p:txBody>
          <a:bodyPr/>
          <a:lstStyle/>
          <a:p>
            <a:r>
              <a:rPr kumimoji="0" lang="sr-Cyrl-RS" sz="4400" b="1" i="0" u="none" strike="noStrike" kern="1200" cap="none" spc="0" normalizeH="0" baseline="0" noProof="0" dirty="0">
                <a:ln>
                  <a:noFill/>
                </a:ln>
                <a:solidFill>
                  <a:srgbClr val="000000"/>
                </a:solidFill>
                <a:effectLst/>
                <a:uLnTx/>
                <a:uFillTx/>
                <a:latin typeface="Cambria" panose="02040503050406030204" pitchFamily="18" charset="0"/>
                <a:ea typeface="+mj-ea"/>
                <a:cs typeface="+mj-cs"/>
              </a:rPr>
              <a:t>Технике за добијање протеинских кристала</a:t>
            </a:r>
            <a:endParaRPr lang="en-US" dirty="0"/>
          </a:p>
        </p:txBody>
      </p:sp>
      <p:sp>
        <p:nvSpPr>
          <p:cNvPr id="3" name="Content Placeholder 2">
            <a:extLst>
              <a:ext uri="{FF2B5EF4-FFF2-40B4-BE49-F238E27FC236}">
                <a16:creationId xmlns:a16="http://schemas.microsoft.com/office/drawing/2014/main" id="{27F130FC-9A74-43F9-9FA7-9FD5ADE0CCFD}"/>
              </a:ext>
            </a:extLst>
          </p:cNvPr>
          <p:cNvSpPr>
            <a:spLocks noGrp="1"/>
          </p:cNvSpPr>
          <p:nvPr>
            <p:ph idx="1"/>
          </p:nvPr>
        </p:nvSpPr>
        <p:spPr/>
        <p:txBody>
          <a:bodyPr>
            <a:normAutofit lnSpcReduction="10000"/>
          </a:bodyPr>
          <a:lstStyle/>
          <a:p>
            <a:r>
              <a:rPr lang="ru-RU" sz="2800" b="0" i="0" u="none" strike="noStrike" baseline="0" dirty="0">
                <a:solidFill>
                  <a:srgbClr val="000000"/>
                </a:solidFill>
                <a:latin typeface="Cambria" panose="02040503050406030204" pitchFamily="18" charset="0"/>
              </a:rPr>
              <a:t>На основу свих горе наведених података даје се </a:t>
            </a:r>
            <a:r>
              <a:rPr lang="ru-RU" sz="2800" b="0" i="1" u="none" strike="noStrike" baseline="0" dirty="0">
                <a:solidFill>
                  <a:srgbClr val="000000"/>
                </a:solidFill>
                <a:latin typeface="Cambria" panose="02040503050406030204" pitchFamily="18" charset="0"/>
              </a:rPr>
              <a:t>графички приказ </a:t>
            </a:r>
            <a:r>
              <a:rPr lang="ru-RU" sz="2800" b="0" i="0" u="none" strike="noStrike" baseline="0" dirty="0">
                <a:solidFill>
                  <a:srgbClr val="000000"/>
                </a:solidFill>
                <a:latin typeface="Cambria" panose="02040503050406030204" pitchFamily="18" charset="0"/>
              </a:rPr>
              <a:t>просторне структуре испитиваног протеина. </a:t>
            </a:r>
          </a:p>
          <a:p>
            <a:r>
              <a:rPr lang="ru-RU" sz="2800" b="0" i="0" u="none" strike="noStrike" baseline="0" dirty="0">
                <a:solidFill>
                  <a:srgbClr val="000000"/>
                </a:solidFill>
                <a:latin typeface="Cambria" panose="02040503050406030204" pitchFamily="18" charset="0"/>
              </a:rPr>
              <a:t>Ако се зна природа протеина, имуноцитохемијским методама се може одредити његова локација у ћелији. </a:t>
            </a:r>
          </a:p>
          <a:p>
            <a:r>
              <a:rPr lang="ru-RU" sz="2800" b="0" i="0" u="none" strike="noStrike" baseline="0" dirty="0">
                <a:solidFill>
                  <a:srgbClr val="000000"/>
                </a:solidFill>
                <a:latin typeface="Cambria" panose="02040503050406030204" pitchFamily="18" charset="0"/>
              </a:rPr>
              <a:t>Примена свих ових метода и техника омогућава стицање представе о величини и структури ћелијских протеина и начину њиховог функционисања. Ово је веома важно јер кључни концепт у разумевању како један протеин „ради“ је да је његова функција изведена из његове тродимензионалне структуре, а да је пак она одређена специфичном секвенцом аминокиселина од којих је изграђен. </a:t>
            </a:r>
            <a:endParaRPr lang="en-US" dirty="0"/>
          </a:p>
        </p:txBody>
      </p:sp>
    </p:spTree>
    <p:extLst>
      <p:ext uri="{BB962C8B-B14F-4D97-AF65-F5344CB8AC3E}">
        <p14:creationId xmlns:p14="http://schemas.microsoft.com/office/powerpoint/2010/main" val="3861937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E40563-493E-41CB-8D74-F916CA872578}"/>
              </a:ext>
            </a:extLst>
          </p:cNvPr>
          <p:cNvSpPr>
            <a:spLocks noGrp="1"/>
          </p:cNvSpPr>
          <p:nvPr>
            <p:ph type="ctrTitle"/>
          </p:nvPr>
        </p:nvSpPr>
        <p:spPr>
          <a:xfrm>
            <a:off x="363070" y="1525775"/>
            <a:ext cx="11465859" cy="2387600"/>
          </a:xfrm>
        </p:spPr>
        <p:txBody>
          <a:bodyPr>
            <a:noAutofit/>
          </a:bodyPr>
          <a:lstStyle/>
          <a:p>
            <a:r>
              <a:rPr lang="sr-Cyrl-RS" sz="4400" b="1" dirty="0">
                <a:latin typeface="Cambria" panose="02040503050406030204" pitchFamily="18" charset="0"/>
                <a:ea typeface="Cambria" panose="02040503050406030204" pitchFamily="18" charset="0"/>
              </a:rPr>
              <a:t>ХВАЛА НА ПАЖЊИ</a:t>
            </a:r>
            <a:endParaRPr lang="en-US" sz="4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0492818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84D808-6FB2-4E1A-B851-4EF5F9B19BE9}"/>
              </a:ext>
            </a:extLst>
          </p:cNvPr>
          <p:cNvSpPr>
            <a:spLocks noGrp="1"/>
          </p:cNvSpPr>
          <p:nvPr>
            <p:ph type="title"/>
          </p:nvPr>
        </p:nvSpPr>
        <p:spPr/>
        <p:txBody>
          <a:bodyPr>
            <a:noAutofit/>
          </a:bodyPr>
          <a:lstStyle/>
          <a:p>
            <a:pPr algn="ctr"/>
            <a:r>
              <a:rPr lang="sr-Cyrl-RS" sz="4400" b="1" i="0" u="none" strike="noStrike" baseline="0" dirty="0">
                <a:solidFill>
                  <a:srgbClr val="000000"/>
                </a:solidFill>
                <a:latin typeface="Cambria" panose="02040503050406030204" pitchFamily="18" charset="0"/>
              </a:rPr>
              <a:t>ДЕТЕКЦИЈА ПРИСУСТВА СПЕЦИФИЧНИХ ПРОТЕИНА </a:t>
            </a:r>
            <a:endParaRPr lang="en-US" b="1" dirty="0">
              <a:latin typeface="Cambria" panose="02040503050406030204" pitchFamily="18" charset="0"/>
              <a:ea typeface="Cambria" panose="02040503050406030204" pitchFamily="18" charset="0"/>
            </a:endParaRPr>
          </a:p>
        </p:txBody>
      </p:sp>
      <p:sp>
        <p:nvSpPr>
          <p:cNvPr id="3" name="Content Placeholder 2">
            <a:extLst>
              <a:ext uri="{FF2B5EF4-FFF2-40B4-BE49-F238E27FC236}">
                <a16:creationId xmlns:a16="http://schemas.microsoft.com/office/drawing/2014/main" id="{3D017FCA-6E90-485E-A6F8-23514ADDE60D}"/>
              </a:ext>
            </a:extLst>
          </p:cNvPr>
          <p:cNvSpPr>
            <a:spLocks noGrp="1"/>
          </p:cNvSpPr>
          <p:nvPr>
            <p:ph idx="1"/>
          </p:nvPr>
        </p:nvSpPr>
        <p:spPr>
          <a:xfrm>
            <a:off x="551331" y="1825625"/>
            <a:ext cx="11048998" cy="4351338"/>
          </a:xfrm>
        </p:spPr>
        <p:txBody>
          <a:bodyPr>
            <a:normAutofit lnSpcReduction="10000"/>
          </a:bodyPr>
          <a:lstStyle/>
          <a:p>
            <a:endParaRPr lang="sr-Cyrl-RS" dirty="0"/>
          </a:p>
          <a:p>
            <a:r>
              <a:rPr lang="ru-RU" sz="2800" b="0" i="0" u="none" strike="noStrike" baseline="0" dirty="0">
                <a:solidFill>
                  <a:srgbClr val="000000"/>
                </a:solidFill>
                <a:latin typeface="Cambria" panose="02040503050406030204" pitchFamily="18" charset="0"/>
              </a:rPr>
              <a:t>Након извршеног пречишћавања протеина или ма ког другог молекула, потребно је применити методу која може да детектује тражени молекул у добијеној фракцији или траци гела након електрофорезе. </a:t>
            </a:r>
            <a:endParaRPr lang="sr-Latn-RS" sz="2800" b="0" i="0" u="none" strike="noStrike" baseline="0" dirty="0">
              <a:solidFill>
                <a:srgbClr val="000000"/>
              </a:solidFill>
              <a:latin typeface="Cambria" panose="02040503050406030204" pitchFamily="18" charset="0"/>
            </a:endParaRPr>
          </a:p>
          <a:p>
            <a:r>
              <a:rPr lang="ru-RU" sz="2800" b="0" i="0" u="none" strike="noStrike" baseline="0" dirty="0">
                <a:solidFill>
                  <a:srgbClr val="000000"/>
                </a:solidFill>
                <a:latin typeface="Cambria" panose="02040503050406030204" pitchFamily="18" charset="0"/>
              </a:rPr>
              <a:t>Та метода може да се заснива на некој посебној карактеристици датог молекула, као што је нпр. његова способност да се веже за одређени лиганд, да катализује специфичну реакцију или да може да га препозна одређено антитело. </a:t>
            </a:r>
            <a:endParaRPr lang="sr-Latn-RS" sz="2800" b="0" i="0" u="none" strike="noStrike" baseline="0" dirty="0">
              <a:solidFill>
                <a:srgbClr val="000000"/>
              </a:solidFill>
              <a:latin typeface="Cambria" panose="02040503050406030204" pitchFamily="18" charset="0"/>
            </a:endParaRPr>
          </a:p>
          <a:p>
            <a:r>
              <a:rPr lang="ru-RU" sz="2800" b="0" i="0" u="none" strike="noStrike" baseline="0" dirty="0">
                <a:solidFill>
                  <a:srgbClr val="000000"/>
                </a:solidFill>
                <a:latin typeface="Cambria" panose="02040503050406030204" pitchFamily="18" charset="0"/>
              </a:rPr>
              <a:t>При томе треба пазити да не дође до денатурације и деградације испитиваног протеина. </a:t>
            </a:r>
            <a:endParaRPr lang="en-US" dirty="0">
              <a:latin typeface="+mj-lt"/>
            </a:endParaRPr>
          </a:p>
          <a:p>
            <a:endParaRPr lang="en-US" dirty="0"/>
          </a:p>
        </p:txBody>
      </p:sp>
    </p:spTree>
    <p:extLst>
      <p:ext uri="{BB962C8B-B14F-4D97-AF65-F5344CB8AC3E}">
        <p14:creationId xmlns:p14="http://schemas.microsoft.com/office/powerpoint/2010/main" val="27294875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84D808-6FB2-4E1A-B851-4EF5F9B19BE9}"/>
              </a:ext>
            </a:extLst>
          </p:cNvPr>
          <p:cNvSpPr>
            <a:spLocks noGrp="1"/>
          </p:cNvSpPr>
          <p:nvPr>
            <p:ph type="title"/>
          </p:nvPr>
        </p:nvSpPr>
        <p:spPr/>
        <p:txBody>
          <a:bodyPr>
            <a:noAutofit/>
          </a:bodyPr>
          <a:lstStyle/>
          <a:p>
            <a:pPr algn="ctr"/>
            <a:r>
              <a:rPr lang="sr-Cyrl-RS" sz="4400" b="1" i="0" u="none" strike="noStrike" baseline="0" dirty="0">
                <a:solidFill>
                  <a:srgbClr val="000000"/>
                </a:solidFill>
                <a:latin typeface="Cambria" panose="02040503050406030204" pitchFamily="18" charset="0"/>
              </a:rPr>
              <a:t>ДЕТЕКЦИЈА ПРИСУСТВА СПЕЦИФИЧНИХ ПРОТЕИНА </a:t>
            </a:r>
            <a:endParaRPr lang="en-US" b="1" dirty="0">
              <a:latin typeface="Cambria" panose="02040503050406030204" pitchFamily="18" charset="0"/>
              <a:ea typeface="Cambria" panose="02040503050406030204" pitchFamily="18" charset="0"/>
            </a:endParaRPr>
          </a:p>
        </p:txBody>
      </p:sp>
      <p:sp>
        <p:nvSpPr>
          <p:cNvPr id="3" name="Content Placeholder 2">
            <a:extLst>
              <a:ext uri="{FF2B5EF4-FFF2-40B4-BE49-F238E27FC236}">
                <a16:creationId xmlns:a16="http://schemas.microsoft.com/office/drawing/2014/main" id="{3D017FCA-6E90-485E-A6F8-23514ADDE60D}"/>
              </a:ext>
            </a:extLst>
          </p:cNvPr>
          <p:cNvSpPr>
            <a:spLocks noGrp="1"/>
          </p:cNvSpPr>
          <p:nvPr>
            <p:ph idx="1"/>
          </p:nvPr>
        </p:nvSpPr>
        <p:spPr>
          <a:xfrm>
            <a:off x="551331" y="1825625"/>
            <a:ext cx="11048998" cy="4351338"/>
          </a:xfrm>
        </p:spPr>
        <p:txBody>
          <a:bodyPr>
            <a:normAutofit/>
          </a:bodyPr>
          <a:lstStyle/>
          <a:p>
            <a:endParaRPr lang="sr-Cyrl-RS" dirty="0"/>
          </a:p>
          <a:p>
            <a:r>
              <a:rPr lang="ru-RU" sz="2800" b="0" i="0" u="none" strike="noStrike" baseline="0" dirty="0">
                <a:solidFill>
                  <a:srgbClr val="000000"/>
                </a:solidFill>
                <a:latin typeface="Cambria" panose="02040503050406030204" pitchFamily="18" charset="0"/>
              </a:rPr>
              <a:t>Задатак ма ког пречишћавања је и да се изолују довољне количине датог протеина, како би се он даље испитивао. </a:t>
            </a:r>
            <a:endParaRPr lang="sr-Latn-RS" sz="2800" b="0" i="0" u="none" strike="noStrike" baseline="0" dirty="0">
              <a:solidFill>
                <a:srgbClr val="000000"/>
              </a:solidFill>
              <a:latin typeface="Cambria" panose="02040503050406030204" pitchFamily="18" charset="0"/>
            </a:endParaRPr>
          </a:p>
          <a:p>
            <a:r>
              <a:rPr lang="ru-RU" sz="2800" b="0" i="0" u="none" strike="noStrike" baseline="0" dirty="0">
                <a:solidFill>
                  <a:srgbClr val="000000"/>
                </a:solidFill>
                <a:latin typeface="Cambria" panose="02040503050406030204" pitchFamily="18" charset="0"/>
              </a:rPr>
              <a:t>Тестови који се даље користе треба да буду довољно осетљиви, да би могле да се испитају и мале количине доступног материјала. </a:t>
            </a:r>
            <a:endParaRPr lang="sr-Latn-RS" sz="2800" b="0" i="0" u="none" strike="noStrike" baseline="0" dirty="0">
              <a:solidFill>
                <a:srgbClr val="000000"/>
              </a:solidFill>
              <a:latin typeface="Cambria" panose="02040503050406030204" pitchFamily="18" charset="0"/>
            </a:endParaRPr>
          </a:p>
          <a:p>
            <a:r>
              <a:rPr lang="ru-RU" sz="2800" b="0" i="0" u="none" strike="noStrike" baseline="0" dirty="0">
                <a:solidFill>
                  <a:srgbClr val="000000"/>
                </a:solidFill>
                <a:latin typeface="Cambria" panose="02040503050406030204" pitchFamily="18" charset="0"/>
              </a:rPr>
              <a:t>Тако, многе уобичајене методе за испитивање протеина захтевају количину материјала само од 10</a:t>
            </a:r>
            <a:r>
              <a:rPr lang="ru-RU" b="0" i="0" u="none" strike="noStrike" baseline="30000" dirty="0">
                <a:solidFill>
                  <a:srgbClr val="000000"/>
                </a:solidFill>
                <a:latin typeface="Cambria" panose="02040503050406030204" pitchFamily="18" charset="0"/>
              </a:rPr>
              <a:t>-9</a:t>
            </a:r>
            <a:r>
              <a:rPr lang="ru-RU" sz="1600" b="0" i="0" u="none" strike="noStrike" baseline="0" dirty="0">
                <a:solidFill>
                  <a:srgbClr val="000000"/>
                </a:solidFill>
                <a:latin typeface="Cambria" panose="02040503050406030204" pitchFamily="18" charset="0"/>
              </a:rPr>
              <a:t> </a:t>
            </a:r>
            <a:r>
              <a:rPr lang="ru-RU" sz="2800" b="0" i="0" u="none" strike="noStrike" baseline="0" dirty="0">
                <a:solidFill>
                  <a:srgbClr val="000000"/>
                </a:solidFill>
                <a:latin typeface="Cambria" panose="02040503050406030204" pitchFamily="18" charset="0"/>
              </a:rPr>
              <a:t>до 10</a:t>
            </a:r>
            <a:r>
              <a:rPr lang="ru-RU" b="0" i="0" u="none" strike="noStrike" baseline="30000" dirty="0">
                <a:solidFill>
                  <a:srgbClr val="000000"/>
                </a:solidFill>
                <a:latin typeface="Cambria" panose="02040503050406030204" pitchFamily="18" charset="0"/>
              </a:rPr>
              <a:t>-12</a:t>
            </a:r>
            <a:r>
              <a:rPr lang="ru-RU" sz="1600" b="0" i="0" u="none" strike="noStrike" baseline="0" dirty="0">
                <a:solidFill>
                  <a:srgbClr val="000000"/>
                </a:solidFill>
                <a:latin typeface="Cambria" panose="02040503050406030204" pitchFamily="18" charset="0"/>
              </a:rPr>
              <a:t> </a:t>
            </a:r>
            <a:r>
              <a:rPr lang="ru-RU" sz="2800" b="0" i="0" u="none" strike="noStrike" baseline="0" dirty="0">
                <a:solidFill>
                  <a:srgbClr val="000000"/>
                </a:solidFill>
                <a:latin typeface="Cambria" panose="02040503050406030204" pitchFamily="18" charset="0"/>
              </a:rPr>
              <a:t>g. </a:t>
            </a:r>
            <a:endParaRPr lang="en-US" dirty="0"/>
          </a:p>
        </p:txBody>
      </p:sp>
    </p:spTree>
    <p:extLst>
      <p:ext uri="{BB962C8B-B14F-4D97-AF65-F5344CB8AC3E}">
        <p14:creationId xmlns:p14="http://schemas.microsoft.com/office/powerpoint/2010/main" val="12471907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6E0145-CF5C-458B-BB99-4C1CF2E67976}"/>
              </a:ext>
            </a:extLst>
          </p:cNvPr>
          <p:cNvSpPr>
            <a:spLocks noGrp="1"/>
          </p:cNvSpPr>
          <p:nvPr>
            <p:ph type="title"/>
          </p:nvPr>
        </p:nvSpPr>
        <p:spPr/>
        <p:txBody>
          <a:bodyPr/>
          <a:lstStyle/>
          <a:p>
            <a:pPr algn="ctr"/>
            <a:r>
              <a:rPr kumimoji="0" lang="sr-Cyrl-RS" sz="4400" b="1" i="0" u="none" strike="noStrike" kern="1200" cap="none" spc="0" normalizeH="0" baseline="0" noProof="0" dirty="0">
                <a:ln>
                  <a:noFill/>
                </a:ln>
                <a:solidFill>
                  <a:srgbClr val="000000"/>
                </a:solidFill>
                <a:effectLst/>
                <a:uLnTx/>
                <a:uFillTx/>
                <a:latin typeface="Cambria" panose="02040503050406030204" pitchFamily="18" charset="0"/>
                <a:ea typeface="+mj-ea"/>
                <a:cs typeface="+mj-cs"/>
              </a:rPr>
              <a:t>ДЕТЕКЦИЈА ПРИСУСТВА СПЕЦИФИЧНИХ ПРОТЕИНА </a:t>
            </a:r>
            <a:endParaRPr lang="en-US" dirty="0"/>
          </a:p>
        </p:txBody>
      </p:sp>
      <p:sp>
        <p:nvSpPr>
          <p:cNvPr id="3" name="Content Placeholder 2">
            <a:extLst>
              <a:ext uri="{FF2B5EF4-FFF2-40B4-BE49-F238E27FC236}">
                <a16:creationId xmlns:a16="http://schemas.microsoft.com/office/drawing/2014/main" id="{B98A1BA0-DF81-4ACE-8625-8F097B52F0E1}"/>
              </a:ext>
            </a:extLst>
          </p:cNvPr>
          <p:cNvSpPr>
            <a:spLocks noGrp="1"/>
          </p:cNvSpPr>
          <p:nvPr>
            <p:ph idx="1"/>
          </p:nvPr>
        </p:nvSpPr>
        <p:spPr/>
        <p:txBody>
          <a:bodyPr/>
          <a:lstStyle/>
          <a:p>
            <a:r>
              <a:rPr lang="ru-RU" sz="2800" b="0" i="0" u="none" strike="noStrike" baseline="0" dirty="0">
                <a:solidFill>
                  <a:srgbClr val="000000"/>
                </a:solidFill>
                <a:latin typeface="Cambria" panose="02040503050406030204" pitchFamily="18" charset="0"/>
              </a:rPr>
              <a:t>Детектовање извесних ензима може се извести применом посебних тестова који се заснивају на способности ензима да разграде супстрат (који и сам може да буде обојен) или да у реакцији са њим дају обојени продукт.</a:t>
            </a:r>
            <a:endParaRPr lang="sr-Latn-RS" sz="2800" b="0" i="0" u="none" strike="noStrike" baseline="0" dirty="0">
              <a:solidFill>
                <a:srgbClr val="000000"/>
              </a:solidFill>
              <a:latin typeface="Cambria" panose="02040503050406030204" pitchFamily="18" charset="0"/>
            </a:endParaRPr>
          </a:p>
          <a:p>
            <a:r>
              <a:rPr lang="ru-RU" sz="2800" b="0" i="0" u="none" strike="noStrike" baseline="0" dirty="0">
                <a:solidFill>
                  <a:srgbClr val="000000"/>
                </a:solidFill>
                <a:latin typeface="Cambria" panose="02040503050406030204" pitchFamily="18" charset="0"/>
              </a:rPr>
              <a:t> Тако</a:t>
            </a:r>
            <a:r>
              <a:rPr lang="sr-Cyrl-RS" dirty="0">
                <a:solidFill>
                  <a:srgbClr val="000000"/>
                </a:solidFill>
                <a:latin typeface="Cambria" panose="02040503050406030204" pitchFamily="18" charset="0"/>
              </a:rPr>
              <a:t>, </a:t>
            </a:r>
            <a:r>
              <a:rPr lang="ru-RU" sz="2800" b="0" i="0" u="none" strike="noStrike" baseline="0" dirty="0">
                <a:solidFill>
                  <a:srgbClr val="000000"/>
                </a:solidFill>
                <a:latin typeface="Cambria" panose="02040503050406030204" pitchFamily="18" charset="0"/>
              </a:rPr>
              <a:t>узорци који садрже ензим промениће боју у присуству датог супстрата, па се на основу степена те реакције може измерити квантитативна заступљеност ензима (колориметријски). </a:t>
            </a:r>
            <a:endParaRPr lang="en-US" dirty="0"/>
          </a:p>
        </p:txBody>
      </p:sp>
    </p:spTree>
    <p:extLst>
      <p:ext uri="{BB962C8B-B14F-4D97-AF65-F5344CB8AC3E}">
        <p14:creationId xmlns:p14="http://schemas.microsoft.com/office/powerpoint/2010/main" val="32968967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FE8780-F89B-4F74-BDB9-F19EDD9D996A}"/>
              </a:ext>
            </a:extLst>
          </p:cNvPr>
          <p:cNvSpPr>
            <a:spLocks noGrp="1"/>
          </p:cNvSpPr>
          <p:nvPr>
            <p:ph type="title"/>
          </p:nvPr>
        </p:nvSpPr>
        <p:spPr>
          <a:xfrm>
            <a:off x="838200" y="2480796"/>
            <a:ext cx="10515600" cy="1325563"/>
          </a:xfrm>
        </p:spPr>
        <p:txBody>
          <a:bodyPr/>
          <a:lstStyle/>
          <a:p>
            <a:pPr algn="ctr"/>
            <a:r>
              <a:rPr lang="sr-Cyrl-RS" b="1" dirty="0">
                <a:latin typeface="Cambria" panose="02040503050406030204" pitchFamily="18" charset="0"/>
                <a:ea typeface="Cambria" panose="02040503050406030204" pitchFamily="18" charset="0"/>
              </a:rPr>
              <a:t>ИСПИТИВАЊЕ ПРОТЕИНА</a:t>
            </a:r>
            <a:endParaRPr lang="en-US" b="1"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8276890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6E0145-CF5C-458B-BB99-4C1CF2E67976}"/>
              </a:ext>
            </a:extLst>
          </p:cNvPr>
          <p:cNvSpPr>
            <a:spLocks noGrp="1"/>
          </p:cNvSpPr>
          <p:nvPr>
            <p:ph type="title"/>
          </p:nvPr>
        </p:nvSpPr>
        <p:spPr>
          <a:xfrm>
            <a:off x="838200" y="796929"/>
            <a:ext cx="10515600" cy="1325563"/>
          </a:xfrm>
        </p:spPr>
        <p:txBody>
          <a:bodyPr/>
          <a:lstStyle/>
          <a:p>
            <a:pPr algn="ctr"/>
            <a:r>
              <a:rPr kumimoji="0" lang="sr-Cyrl-RS" sz="4400" b="1" i="0" u="none" strike="noStrike" kern="1200" cap="none" spc="0" normalizeH="0" baseline="0" noProof="0" dirty="0">
                <a:ln>
                  <a:noFill/>
                </a:ln>
                <a:solidFill>
                  <a:srgbClr val="000000"/>
                </a:solidFill>
                <a:effectLst/>
                <a:uLnTx/>
                <a:uFillTx/>
                <a:latin typeface="Cambria" panose="02040503050406030204" pitchFamily="18" charset="0"/>
                <a:ea typeface="+mj-ea"/>
                <a:cs typeface="+mj-cs"/>
              </a:rPr>
              <a:t>ИСПИТИВАЊЕ ПРОТЕИНА</a:t>
            </a:r>
            <a:endParaRPr lang="en-US" dirty="0"/>
          </a:p>
        </p:txBody>
      </p:sp>
      <p:sp>
        <p:nvSpPr>
          <p:cNvPr id="3" name="Content Placeholder 2">
            <a:extLst>
              <a:ext uri="{FF2B5EF4-FFF2-40B4-BE49-F238E27FC236}">
                <a16:creationId xmlns:a16="http://schemas.microsoft.com/office/drawing/2014/main" id="{B98A1BA0-DF81-4ACE-8625-8F097B52F0E1}"/>
              </a:ext>
            </a:extLst>
          </p:cNvPr>
          <p:cNvSpPr>
            <a:spLocks noGrp="1"/>
          </p:cNvSpPr>
          <p:nvPr>
            <p:ph idx="1"/>
          </p:nvPr>
        </p:nvSpPr>
        <p:spPr>
          <a:xfrm>
            <a:off x="838200" y="2900892"/>
            <a:ext cx="10515600" cy="4351338"/>
          </a:xfrm>
        </p:spPr>
        <p:txBody>
          <a:bodyPr>
            <a:normAutofit/>
          </a:bodyPr>
          <a:lstStyle/>
          <a:p>
            <a:r>
              <a:rPr lang="ru-RU" sz="2800" b="0" i="0" u="none" strike="noStrike" baseline="0" dirty="0">
                <a:solidFill>
                  <a:srgbClr val="000000"/>
                </a:solidFill>
                <a:latin typeface="Cambria" panose="02040503050406030204" pitchFamily="18" charset="0"/>
              </a:rPr>
              <a:t>За даље испитивање неког молекула протеина, након пречишћавања прелази се на испитивање његове </a:t>
            </a:r>
            <a:r>
              <a:rPr lang="ru-RU" sz="2800" b="0" i="1" u="none" strike="noStrike" baseline="0" dirty="0">
                <a:solidFill>
                  <a:srgbClr val="000000"/>
                </a:solidFill>
                <a:latin typeface="Cambria" panose="02040503050406030204" pitchFamily="18" charset="0"/>
              </a:rPr>
              <a:t>примарне структуре, </a:t>
            </a:r>
            <a:r>
              <a:rPr lang="ru-RU" sz="2800" b="0" i="0" u="none" strike="noStrike" baseline="0" dirty="0">
                <a:solidFill>
                  <a:srgbClr val="000000"/>
                </a:solidFill>
                <a:latin typeface="Cambria" panose="02040503050406030204" pitchFamily="18" charset="0"/>
              </a:rPr>
              <a:t>односно укупног састава амино-киселина и њихове секвенце (редоследа). </a:t>
            </a:r>
          </a:p>
        </p:txBody>
      </p:sp>
    </p:spTree>
    <p:extLst>
      <p:ext uri="{BB962C8B-B14F-4D97-AF65-F5344CB8AC3E}">
        <p14:creationId xmlns:p14="http://schemas.microsoft.com/office/powerpoint/2010/main" val="3871826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AE9A4C-764C-49AE-81DE-08F6A9E51F34}"/>
              </a:ext>
            </a:extLst>
          </p:cNvPr>
          <p:cNvSpPr>
            <a:spLocks noGrp="1"/>
          </p:cNvSpPr>
          <p:nvPr>
            <p:ph type="title"/>
          </p:nvPr>
        </p:nvSpPr>
        <p:spPr/>
        <p:txBody>
          <a:bodyPr/>
          <a:lstStyle/>
          <a:p>
            <a:pPr algn="ctr"/>
            <a:r>
              <a:rPr kumimoji="0" lang="sr-Cyrl-RS" sz="4400" b="1" i="0" u="none" strike="noStrike" kern="1200" cap="none" spc="0" normalizeH="0" baseline="0" noProof="0" dirty="0">
                <a:ln>
                  <a:noFill/>
                </a:ln>
                <a:solidFill>
                  <a:srgbClr val="000000"/>
                </a:solidFill>
                <a:effectLst/>
                <a:uLnTx/>
                <a:uFillTx/>
                <a:latin typeface="Cambria" panose="02040503050406030204" pitchFamily="18" charset="0"/>
                <a:ea typeface="+mj-ea"/>
                <a:cs typeface="+mj-cs"/>
              </a:rPr>
              <a:t>ИСПИТИВАЊЕ ПРОТЕИНА</a:t>
            </a:r>
            <a:endParaRPr lang="en-US" dirty="0"/>
          </a:p>
        </p:txBody>
      </p:sp>
      <p:sp>
        <p:nvSpPr>
          <p:cNvPr id="3" name="Content Placeholder 2">
            <a:extLst>
              <a:ext uri="{FF2B5EF4-FFF2-40B4-BE49-F238E27FC236}">
                <a16:creationId xmlns:a16="http://schemas.microsoft.com/office/drawing/2014/main" id="{DC33D830-E216-457B-8AB9-5CFB193362C1}"/>
              </a:ext>
            </a:extLst>
          </p:cNvPr>
          <p:cNvSpPr>
            <a:spLocks noGrp="1"/>
          </p:cNvSpPr>
          <p:nvPr>
            <p:ph idx="1"/>
          </p:nvPr>
        </p:nvSpPr>
        <p:spPr/>
        <p:txBody>
          <a:bodyPr>
            <a:normAutofit fontScale="85000" lnSpcReduction="20000"/>
          </a:bodyPr>
          <a:lstStyle/>
          <a:p>
            <a:r>
              <a:rPr lang="ru-RU" sz="2800" b="0" i="0" u="none" strike="noStrike" baseline="0" dirty="0">
                <a:solidFill>
                  <a:srgbClr val="000000"/>
                </a:solidFill>
                <a:latin typeface="Cambria" panose="02040503050406030204" pitchFamily="18" charset="0"/>
              </a:rPr>
              <a:t>Први корак у утврђивању састава аминокиселина и релативних односа њихових количина у датом протеину састоји се од одређивања његове масе, након чега следи његова деградација на појединачне аминокиселине. </a:t>
            </a:r>
          </a:p>
          <a:p>
            <a:r>
              <a:rPr lang="ru-RU" sz="2800" b="0" i="0" u="none" strike="noStrike" baseline="0" dirty="0">
                <a:solidFill>
                  <a:srgbClr val="000000"/>
                </a:solidFill>
                <a:latin typeface="Cambria" panose="02040503050406030204" pitchFamily="18" charset="0"/>
              </a:rPr>
              <a:t>Ово се постиже </a:t>
            </a:r>
            <a:r>
              <a:rPr lang="ru-RU" sz="2800" b="0" i="1" u="none" strike="noStrike" baseline="0" dirty="0">
                <a:solidFill>
                  <a:srgbClr val="000000"/>
                </a:solidFill>
                <a:latin typeface="Cambria" panose="02040503050406030204" pitchFamily="18" charset="0"/>
              </a:rPr>
              <a:t>хидролизом </a:t>
            </a:r>
            <a:r>
              <a:rPr lang="ru-RU" sz="2800" b="0" i="0" u="none" strike="noStrike" baseline="0" dirty="0">
                <a:solidFill>
                  <a:srgbClr val="000000"/>
                </a:solidFill>
                <a:latin typeface="Cambria" panose="02040503050406030204" pitchFamily="18" charset="0"/>
              </a:rPr>
              <a:t>свих пептидних веза јаком киселином, након чега се у раствору добија мешавина амино-киселина на коју се примењује техника </a:t>
            </a:r>
            <a:r>
              <a:rPr lang="ru-RU" sz="2800" b="0" i="1" u="none" strike="noStrike" baseline="0" dirty="0">
                <a:solidFill>
                  <a:srgbClr val="000000"/>
                </a:solidFill>
                <a:latin typeface="Cambria" panose="02040503050406030204" pitchFamily="18" charset="0"/>
              </a:rPr>
              <a:t>течне хроматографије</a:t>
            </a:r>
            <a:r>
              <a:rPr lang="ru-RU" sz="2800" b="0" i="0" u="none" strike="noStrike" baseline="0" dirty="0">
                <a:solidFill>
                  <a:srgbClr val="000000"/>
                </a:solidFill>
                <a:latin typeface="Cambria" panose="02040503050406030204" pitchFamily="18" charset="0"/>
              </a:rPr>
              <a:t>, помоћу које се амино-киселине идентификују, а њихова количина прорачунава.</a:t>
            </a:r>
          </a:p>
          <a:p>
            <a:r>
              <a:rPr lang="ru-RU" sz="2800" b="0" i="0" u="none" strike="noStrike" baseline="0" dirty="0">
                <a:solidFill>
                  <a:srgbClr val="000000"/>
                </a:solidFill>
                <a:latin typeface="Cambria" panose="02040503050406030204" pitchFamily="18" charset="0"/>
              </a:rPr>
              <a:t>За одређивање секвенце датих амино-киселина у испитиваном протеину користи се класична (Едманова деградација) или модерна метода употребом масене спекрометрије (MALDI MS и ESI MS). </a:t>
            </a:r>
            <a:endParaRPr lang="sr-Latn-RS" sz="2800" b="0" i="0" u="none" strike="noStrike" baseline="0" dirty="0">
              <a:solidFill>
                <a:srgbClr val="000000"/>
              </a:solidFill>
              <a:latin typeface="Cambria" panose="02040503050406030204" pitchFamily="18" charset="0"/>
            </a:endParaRPr>
          </a:p>
          <a:p>
            <a:r>
              <a:rPr lang="ru-RU" sz="2800" b="0" i="0" u="none" strike="noStrike" baseline="0" dirty="0">
                <a:solidFill>
                  <a:srgbClr val="000000"/>
                </a:solidFill>
                <a:latin typeface="Cambria" panose="02040503050406030204" pitchFamily="18" charset="0"/>
              </a:rPr>
              <a:t>Да би се утврдила тродимензионална структура протеина примењује се </a:t>
            </a:r>
            <a:r>
              <a:rPr lang="ru-RU" sz="2800" b="0" i="1" u="none" strike="noStrike" baseline="0" dirty="0">
                <a:solidFill>
                  <a:srgbClr val="000000"/>
                </a:solidFill>
                <a:latin typeface="Cambria" panose="02040503050406030204" pitchFamily="18" charset="0"/>
              </a:rPr>
              <a:t>рендгенска анализа </a:t>
            </a:r>
            <a:r>
              <a:rPr lang="ru-RU" sz="2800" b="0" i="0" u="none" strike="noStrike" baseline="0" dirty="0">
                <a:solidFill>
                  <a:srgbClr val="000000"/>
                </a:solidFill>
                <a:latin typeface="Cambria" panose="02040503050406030204" pitchFamily="18" charset="0"/>
              </a:rPr>
              <a:t>протеина (кристалографија X-зрацима). За примену ове технике протеин мора да буде у кристалном стању. </a:t>
            </a:r>
            <a:endParaRPr lang="en-US" dirty="0"/>
          </a:p>
          <a:p>
            <a:endParaRPr lang="en-US" dirty="0"/>
          </a:p>
        </p:txBody>
      </p:sp>
    </p:spTree>
    <p:extLst>
      <p:ext uri="{BB962C8B-B14F-4D97-AF65-F5344CB8AC3E}">
        <p14:creationId xmlns:p14="http://schemas.microsoft.com/office/powerpoint/2010/main" val="16647630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3E8D0-30D7-40BD-863B-367BECF7FC41}"/>
              </a:ext>
            </a:extLst>
          </p:cNvPr>
          <p:cNvSpPr>
            <a:spLocks noGrp="1"/>
          </p:cNvSpPr>
          <p:nvPr>
            <p:ph type="title"/>
          </p:nvPr>
        </p:nvSpPr>
        <p:spPr/>
        <p:txBody>
          <a:bodyPr/>
          <a:lstStyle/>
          <a:p>
            <a:pPr algn="ctr"/>
            <a:r>
              <a:rPr kumimoji="0" lang="sr-Cyrl-RS" sz="4400" b="1" i="0" u="none" strike="noStrike" kern="1200" cap="none" spc="0" normalizeH="0" baseline="0" noProof="0" dirty="0">
                <a:ln>
                  <a:noFill/>
                </a:ln>
                <a:solidFill>
                  <a:srgbClr val="000000"/>
                </a:solidFill>
                <a:effectLst/>
                <a:uLnTx/>
                <a:uFillTx/>
                <a:latin typeface="Cambria" panose="02040503050406030204" pitchFamily="18" charset="0"/>
                <a:ea typeface="+mj-ea"/>
                <a:cs typeface="+mj-cs"/>
              </a:rPr>
              <a:t>ИСПИТИВАЊЕ ПРОТЕИНА</a:t>
            </a:r>
            <a:endParaRPr lang="en-US" dirty="0"/>
          </a:p>
        </p:txBody>
      </p:sp>
      <p:sp>
        <p:nvSpPr>
          <p:cNvPr id="3" name="Content Placeholder 2">
            <a:extLst>
              <a:ext uri="{FF2B5EF4-FFF2-40B4-BE49-F238E27FC236}">
                <a16:creationId xmlns:a16="http://schemas.microsoft.com/office/drawing/2014/main" id="{110670FC-B734-4DFC-B541-0A0B4E207403}"/>
              </a:ext>
            </a:extLst>
          </p:cNvPr>
          <p:cNvSpPr>
            <a:spLocks noGrp="1"/>
          </p:cNvSpPr>
          <p:nvPr>
            <p:ph idx="1"/>
          </p:nvPr>
        </p:nvSpPr>
        <p:spPr/>
        <p:txBody>
          <a:bodyPr>
            <a:normAutofit fontScale="92500" lnSpcReduction="10000"/>
          </a:bodyPr>
          <a:lstStyle/>
          <a:p>
            <a:r>
              <a:rPr lang="ru-RU" sz="2800" b="0" i="0" u="none" strike="noStrike" baseline="0" dirty="0">
                <a:solidFill>
                  <a:srgbClr val="000000"/>
                </a:solidFill>
                <a:latin typeface="Cambria" panose="02040503050406030204" pitchFamily="18" charset="0"/>
              </a:rPr>
              <a:t>Иначе, материје у чврстом стању се према структурном уређењу деле на две велике основне групе, на кристалне и аморфне материје. </a:t>
            </a:r>
          </a:p>
          <a:p>
            <a:r>
              <a:rPr lang="ru-RU" sz="2800" b="0" i="0" u="none" strike="noStrike" baseline="0" dirty="0">
                <a:solidFill>
                  <a:srgbClr val="000000"/>
                </a:solidFill>
                <a:latin typeface="Cambria" panose="02040503050406030204" pitchFamily="18" charset="0"/>
              </a:rPr>
              <a:t>Битна разлика између њих је у степену унутрашње просторне уређености атома. </a:t>
            </a:r>
          </a:p>
          <a:p>
            <a:r>
              <a:rPr lang="ru-RU" sz="2800" b="0" i="0" u="none" strike="noStrike" baseline="0" dirty="0">
                <a:solidFill>
                  <a:srgbClr val="000000"/>
                </a:solidFill>
                <a:latin typeface="Cambria" panose="02040503050406030204" pitchFamily="18" charset="0"/>
              </a:rPr>
              <a:t>Дифракција X-зрака показује да кристална чврста супстанца, за разлику од аморфне, има регуларну, уређену структуру, састављену од идентичних понављајућих јединица (групе атома, молекула или јона) које имају исту оријентацију кроз цео кристал.</a:t>
            </a:r>
          </a:p>
          <a:p>
            <a:r>
              <a:rPr lang="ru-RU" sz="2800" b="0" i="0" u="none" strike="noStrike" baseline="0" dirty="0">
                <a:solidFill>
                  <a:srgbClr val="000000"/>
                </a:solidFill>
                <a:latin typeface="Cambria" panose="02040503050406030204" pitchFamily="18" charset="0"/>
              </a:rPr>
              <a:t> Спољашњи геометријски облик кристала у вези је с његовом унутрашњом геометријском структуром, односно, с одређеним распоредом његових структурних јединица. </a:t>
            </a:r>
            <a:endParaRPr lang="en-US" dirty="0"/>
          </a:p>
        </p:txBody>
      </p:sp>
    </p:spTree>
    <p:extLst>
      <p:ext uri="{BB962C8B-B14F-4D97-AF65-F5344CB8AC3E}">
        <p14:creationId xmlns:p14="http://schemas.microsoft.com/office/powerpoint/2010/main" val="19574386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18509</TotalTime>
  <Words>1421</Words>
  <Application>Microsoft Office PowerPoint</Application>
  <PresentationFormat>Widescreen</PresentationFormat>
  <Paragraphs>69</Paragraphs>
  <Slides>22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Arial</vt:lpstr>
      <vt:lpstr>Calibri</vt:lpstr>
      <vt:lpstr>Calibri Light</vt:lpstr>
      <vt:lpstr>Cambria</vt:lpstr>
      <vt:lpstr>Times New Roman</vt:lpstr>
      <vt:lpstr>Wingdings</vt:lpstr>
      <vt:lpstr>Office Theme</vt:lpstr>
      <vt:lpstr>ОСНОВИ ХИСТОЛОШКИХ И ПАТОЛОШКИХ ТЕХНИКА </vt:lpstr>
      <vt:lpstr>ДЕТЕКЦИЈА ПРИСУСТВА СПЕЦИФИЧНИХ ПРОТЕИНА </vt:lpstr>
      <vt:lpstr>ДЕТЕКЦИЈА ПРИСУСТВА СПЕЦИФИЧНИХ ПРОТЕИНА </vt:lpstr>
      <vt:lpstr>ДЕТЕКЦИЈА ПРИСУСТВА СПЕЦИФИЧНИХ ПРОТЕИНА </vt:lpstr>
      <vt:lpstr>ДЕТЕКЦИЈА ПРИСУСТВА СПЕЦИФИЧНИХ ПРОТЕИНА </vt:lpstr>
      <vt:lpstr>ИСПИТИВАЊЕ ПРОТЕИНА</vt:lpstr>
      <vt:lpstr>ИСПИТИВАЊЕ ПРОТЕИНА</vt:lpstr>
      <vt:lpstr>ИСПИТИВАЊЕ ПРОТЕИНА</vt:lpstr>
      <vt:lpstr>ИСПИТИВАЊЕ ПРОТЕИНА</vt:lpstr>
      <vt:lpstr>ИСПИТИВАЊЕ ПРОТЕИНА</vt:lpstr>
      <vt:lpstr>ИСПИТИВАЊЕ ПРОТЕИНА</vt:lpstr>
      <vt:lpstr>ИСПИТИВАЊЕ ПРОТЕИНА</vt:lpstr>
      <vt:lpstr>Технике за добијање протеинских кристала-испаравање</vt:lpstr>
      <vt:lpstr>Технике за добијање протеинских кристала-испаравање</vt:lpstr>
      <vt:lpstr>Технике за добијање протеинских кристала-испаравање</vt:lpstr>
      <vt:lpstr>Технике за добијање протеинских кристала-метода смеше</vt:lpstr>
      <vt:lpstr>Технике за добијање протеинских кристала-метода смеше и микросмеше</vt:lpstr>
      <vt:lpstr>Технике за добијање протеинских             кристала</vt:lpstr>
      <vt:lpstr>Технике за добијање протеинских кристала</vt:lpstr>
      <vt:lpstr>Технике за добијање протеинских кристала</vt:lpstr>
      <vt:lpstr>Технике за добијање протеинских кристала</vt:lpstr>
      <vt:lpstr>ХВАЛА НА ПАЖЊИ</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Технике за in vivo селективну деплецију макрофага, дендритских ћелија, NК ћелија и Т регулаторних лимфоцита. Сепарација ћелија коришћењем магнетних колона. Пасивни трансфер ћелија.  Проточна цитометрија. Интрацелуларно бојење имунских ћелија. Одређивање мембранских маркера, транскрипцијских фактора и цитокина проточном цитометријом.</dc:title>
  <dc:creator>Dell</dc:creator>
  <cp:lastModifiedBy>Dell</cp:lastModifiedBy>
  <cp:revision>79</cp:revision>
  <dcterms:created xsi:type="dcterms:W3CDTF">2023-12-26T19:36:37Z</dcterms:created>
  <dcterms:modified xsi:type="dcterms:W3CDTF">2024-01-08T16:39:09Z</dcterms:modified>
</cp:coreProperties>
</file>